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3024" r:id="rId2"/>
    <p:sldId id="3147" r:id="rId3"/>
    <p:sldId id="3150" r:id="rId4"/>
    <p:sldId id="263" r:id="rId5"/>
    <p:sldId id="3031" r:id="rId6"/>
    <p:sldId id="3116" r:id="rId7"/>
    <p:sldId id="3142" r:id="rId8"/>
    <p:sldId id="3114" r:id="rId9"/>
    <p:sldId id="3113" r:id="rId10"/>
    <p:sldId id="3144" r:id="rId11"/>
    <p:sldId id="3151" r:id="rId12"/>
    <p:sldId id="3146" r:id="rId13"/>
    <p:sldId id="3153" r:id="rId14"/>
    <p:sldId id="3155" r:id="rId15"/>
    <p:sldId id="3156" r:id="rId16"/>
    <p:sldId id="3134" r:id="rId17"/>
    <p:sldId id="3158" r:id="rId18"/>
    <p:sldId id="3135" r:id="rId19"/>
    <p:sldId id="3162" r:id="rId20"/>
    <p:sldId id="3159" r:id="rId21"/>
    <p:sldId id="3137" r:id="rId22"/>
    <p:sldId id="3160" r:id="rId23"/>
    <p:sldId id="3138" r:id="rId24"/>
    <p:sldId id="3161" r:id="rId25"/>
    <p:sldId id="3140" r:id="rId26"/>
    <p:sldId id="3141" r:id="rId27"/>
    <p:sldId id="3115" r:id="rId2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6608" autoAdjust="0"/>
  </p:normalViewPr>
  <p:slideViewPr>
    <p:cSldViewPr snapToGrid="0">
      <p:cViewPr varScale="1">
        <p:scale>
          <a:sx n="52" d="100"/>
          <a:sy n="52" d="100"/>
        </p:scale>
        <p:origin x="145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060DE-5A63-4A7D-9507-DDA5CC342AD3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651DEE-975D-4DE8-9229-C34DC29B3B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3843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TODO:</a:t>
            </a:r>
            <a:r>
              <a:rPr lang="zh-TW" altLang="en-US" dirty="0"/>
              <a:t> </a:t>
            </a:r>
            <a:r>
              <a:rPr lang="en-US" altLang="zh-TW" dirty="0"/>
              <a:t>Add figure 01</a:t>
            </a:r>
          </a:p>
          <a:p>
            <a:r>
              <a:rPr lang="zh-TW" altLang="en-US" b="0" i="0" dirty="0">
                <a:solidFill>
                  <a:srgbClr val="0D0D0D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哥雷姆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======</a:t>
            </a:r>
          </a:p>
          <a:p>
            <a:r>
              <a:rPr lang="en-US" altLang="zh-TW" dirty="0"/>
              <a:t>Typically in AI, an agent refers to an artificial entity capable of perceiving its surroundings using sensors, making decisions, and then taking actions in response using actuators</a:t>
            </a:r>
          </a:p>
          <a:p>
            <a:r>
              <a:rPr lang="en-US" altLang="zh-TW" dirty="0"/>
              <a:t>The concept of agents originated in Philosophy, with roots tracing back to thinkers like Aristotle and Hume [5]. It describes entities possessing desires, beliefs, intentions, and the ability to take actions [5].</a:t>
            </a:r>
          </a:p>
          <a:p>
            <a:r>
              <a:rPr lang="en-US" altLang="zh-TW" dirty="0"/>
              <a:t>This idea transitioned into computer science, intending to enable computers to understand users’ interests and autonomously perform actions on their behalf</a:t>
            </a:r>
          </a:p>
          <a:p>
            <a:r>
              <a:rPr lang="en-US" altLang="zh-TW" dirty="0"/>
              <a:t>“agent” is an entity with the capacity to act,</a:t>
            </a:r>
            <a:endParaRPr lang="zh-TW" altLang="en-US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========</a:t>
            </a:r>
          </a:p>
          <a:p>
            <a:r>
              <a:rPr lang="zh-TW" altLang="en-US" dirty="0"/>
              <a:t>甚麼是 </a:t>
            </a:r>
            <a:r>
              <a:rPr lang="en-US" altLang="zh-TW" dirty="0"/>
              <a:t>agent </a:t>
            </a:r>
          </a:p>
          <a:p>
            <a:r>
              <a:rPr lang="zh-TW" altLang="en-US" dirty="0"/>
              <a:t>規劃 </a:t>
            </a:r>
            <a:r>
              <a:rPr lang="en-US" altLang="zh-TW" dirty="0"/>
              <a:t>(</a:t>
            </a:r>
            <a:r>
              <a:rPr lang="zh-TW" altLang="en-US" dirty="0"/>
              <a:t>修改規劃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記憶 </a:t>
            </a:r>
            <a:r>
              <a:rPr lang="en-US" altLang="zh-TW" dirty="0"/>
              <a:t>(</a:t>
            </a:r>
            <a:r>
              <a:rPr lang="zh-TW" altLang="en-US" dirty="0"/>
              <a:t>詮釋記憶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644529-B146-4157-9A6D-03B1271FDBB3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9587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651DEE-975D-4DE8-9229-C34DC29B3B5C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8319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651DEE-975D-4DE8-9229-C34DC29B3B5C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07745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651DEE-975D-4DE8-9229-C34DC29B3B5C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75899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vs RL?????????????????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651DEE-975D-4DE8-9229-C34DC29B3B5C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56926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Typically in AI, an agent refers to an artificial entity capable of perceiving its surroundings using sensors, making decisions, and then taking actions in response using actuators</a:t>
            </a:r>
          </a:p>
          <a:p>
            <a:r>
              <a:rPr lang="en-US" altLang="zh-TW" dirty="0"/>
              <a:t>The concept of agents originated in Philosophy, with roots tracing back to thinkers like Aristotle and Hume [5]. It describes entities possessing desires, beliefs, intentions, and the ability to take actions [5].</a:t>
            </a:r>
          </a:p>
          <a:p>
            <a:r>
              <a:rPr lang="en-US" altLang="zh-TW" dirty="0"/>
              <a:t>This idea transitioned into computer science, intending to enable computers to understand users’ interests and autonomously perform actions on their behalf</a:t>
            </a:r>
          </a:p>
          <a:p>
            <a:r>
              <a:rPr lang="en-US" altLang="zh-TW" dirty="0"/>
              <a:t>“agent” is an entity with the capacity to act,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651DEE-975D-4DE8-9229-C34DC29B3B5C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4804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要不要講快打旋風</a:t>
            </a:r>
            <a:r>
              <a:rPr lang="en-US" altLang="zh-TW" dirty="0"/>
              <a:t>?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651DEE-975D-4DE8-9229-C34DC29B3B5C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9751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1" i="0" dirty="0">
                <a:solidFill>
                  <a:srgbClr val="000000"/>
                </a:solidFill>
                <a:effectLst/>
                <a:latin typeface="Lucida Grande"/>
              </a:rPr>
              <a:t>Inner Monologue: Embodied Reasoning through Planning with Language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1" i="0" dirty="0">
                <a:solidFill>
                  <a:srgbClr val="000000"/>
                </a:solidFill>
                <a:effectLst/>
                <a:latin typeface="Lucida Grande"/>
              </a:rPr>
              <a:t>https://innermonologue.github.io/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b="1" i="0" dirty="0">
              <a:solidFill>
                <a:srgbClr val="000000"/>
              </a:solidFill>
              <a:effectLst/>
              <a:latin typeface="Lucida Grande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AAC28E-9E44-4ED6-BC44-8D0BBD86E5FD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8718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1" i="0" dirty="0">
                <a:solidFill>
                  <a:srgbClr val="000000"/>
                </a:solidFill>
                <a:effectLst/>
                <a:latin typeface="Lucida Grande"/>
              </a:rPr>
              <a:t>Inner Monologue: Embodied Reasoning through Planning with Language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1" i="0" dirty="0">
                <a:solidFill>
                  <a:srgbClr val="000000"/>
                </a:solidFill>
                <a:effectLst/>
                <a:latin typeface="Lucida Grande"/>
              </a:rPr>
              <a:t>https://innermonologue.github.io/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b="1" i="0" dirty="0">
              <a:solidFill>
                <a:srgbClr val="000000"/>
              </a:solidFill>
              <a:effectLst/>
              <a:latin typeface="Lucida Grande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AAC28E-9E44-4ED6-BC44-8D0BBD86E5FD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05968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651DEE-975D-4DE8-9229-C34DC29B3B5C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8273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1" i="0" dirty="0">
                <a:solidFill>
                  <a:srgbClr val="0F0F0F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芙莉蓮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651DEE-975D-4DE8-9229-C34DC29B3B5C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862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651DEE-975D-4DE8-9229-C34DC29B3B5C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14052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Text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651DEE-975D-4DE8-9229-C34DC29B3B5C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609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E222B1-1B58-AD58-08A0-C97038B0B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1A94F92-2E17-CE32-25CF-CD2AF27119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2788A3D-E5BF-B784-63C6-6CFF3FBE3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8EA435-9216-A9ED-C989-4859C7113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503C4D-2220-45BD-EEDD-CC468362E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6292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A06DEE-DE7C-2316-98CB-8E2F52862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AA765D2-9CAC-05F3-7EDF-EC0DBB9021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5A9D5C-5962-670A-9DEE-3CEAF1CC1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174C8D2-FC69-EFE6-A0AF-47BF0C5A1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4FD47E9-D838-909C-7E00-3406B9E68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4414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356B2BE-4873-07E3-4F1E-5531AE2F56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E0F503E-3630-7BB7-63A6-EC86708DB0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5C0708C-2157-B73B-A075-4E711FA30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AD7B05A-82AD-59BC-6B9C-8FC63BDDE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A2D7B87-4358-D971-EA71-7EE011E64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0515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C86210-5A2D-F814-C6F9-FB35DE2E8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0E5F91B-69A5-6142-0EA9-1317D45DF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2D76C18-EA00-AF90-6299-451289596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7031288-B5DC-F194-E61B-EB27F913A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72B8D3B-9C2E-B8EC-D337-8194DF73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8245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10960B-7B67-6827-8097-830998D38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DCA02B7-B506-AB6B-B8EB-997AE1DF0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C54452-1EC4-2A1B-7DB5-6276485C7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0C51114-E962-B173-55D5-33803C3C6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215CB33-F495-BE2B-3240-DA8070AD0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548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FACD11-CC31-B048-7B1C-7730BB76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6274E05-31A4-6D55-4AE0-CF4D59418D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A3A3F41-39AB-C1CB-EA5A-774F09F36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B4FFC2D-76D3-89B6-B0DD-02C48AFC4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429ED95-48B8-3DDA-8539-D79B07B84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8182DB1-C7EC-A71A-1F6B-126A2B428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2160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4DDE36-599E-5E0A-437B-12D9C5766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314BC7B-3C51-3662-8116-F23B4B4CA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9178161-F486-A98D-22D5-61CD31AFE3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FBAD2CF-9515-7307-F111-00175C8AD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2405D7E-58EC-A791-FDC5-AC82E6B7BE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9BC6CF4-CCA1-0A3A-EFFD-69F9D5321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7D6CABE-7B78-4B05-7BD6-8F4C41BF9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954DF93-E26F-786A-EE04-DB1303A32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0062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653AC3-0213-EDEF-BFE9-E69E119F8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30D37DC-51F3-EE5E-5382-26E7FC56A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7EEA5F8-7888-9649-DED9-245CFC0CB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A1A9CBD-E389-2032-52BC-2E8A7D988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0752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872E7B4-EC75-CEB4-BAD6-E40D9C2FF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7D96D25-D66E-CC1A-A9C1-6EF41E4DD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3FF2DE5-1D20-A0A6-DD70-54490C845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3358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5F0292-F8D4-D14B-AFF5-3287BFF12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C00D747-9E88-F7E4-5328-AA3B18108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290F6F8-4FE0-8674-733D-A365CE9FA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694903C-A004-9A97-CD66-057D50200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B165B56-7A8E-3C37-A104-6B73F6214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6186F07-F4F9-8F61-F081-6A88F8375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9829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444E33-0634-B9FD-2CF3-963B01F95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BCF4B4C-EA68-63EA-C117-2DF5A44008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0AC159D-5559-8304-14C4-38FAAC2E4A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CD6BE0C-33A9-99B6-CB21-18D9EA259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2CE11E-4101-BAFC-E041-8F5E38DCF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E7D94AD-8AD1-8B07-7B46-8347073F5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8640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3C67E51-2FA3-763B-8BBF-675409406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35C3DDF-A565-7579-7A30-25D809AE5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9B885BC-0E7A-84FD-B83E-2618CAAE0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AC99C-D50E-4E91-A691-9BDF38185A97}" type="datetimeFigureOut">
              <a:rPr lang="zh-TW" altLang="en-US" smtClean="0"/>
              <a:t>2024/4/12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EFC2AC-0D83-6F80-2A4B-0DD8D6F13F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C00092-548F-35BB-5478-C7ED510690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4749F2-A68F-44FD-956F-573CA8BB65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377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5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jpeg"/><Relationship Id="rId9" Type="http://schemas.openxmlformats.org/officeDocument/2006/relationships/image" Target="../media/image20.png"/><Relationship Id="rId1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gentgpt.reworkd.ai/" TargetMode="External"/><Relationship Id="rId2" Type="http://schemas.openxmlformats.org/officeDocument/2006/relationships/hyperlink" Target="https://github.com/Significant-Gravitas/Auto-GP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odmode.space/?ref=futuretools.io" TargetMode="External"/><Relationship Id="rId4" Type="http://schemas.openxmlformats.org/officeDocument/2006/relationships/hyperlink" Target="https://github.com/yoheinakajima/babyagi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圖片 4" descr="一張含有 螢幕擷取畫面, 卡通, 圓形, 藝術 的圖片&#10;&#10;自動產生的描述">
            <a:extLst>
              <a:ext uri="{FF2B5EF4-FFF2-40B4-BE49-F238E27FC236}">
                <a16:creationId xmlns:a16="http://schemas.microsoft.com/office/drawing/2014/main" id="{536FD8AB-0D5E-083C-F98C-DB034F335C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4" t="4851" r="25862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E3BAC6-B6E9-EB19-ECC7-CB00C281DC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5946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zh-TW" altLang="en-US" sz="4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以大型語言</a:t>
            </a:r>
            <a:br>
              <a:rPr lang="en-US" altLang="zh-TW" sz="4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4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模型打造的</a:t>
            </a:r>
            <a:br>
              <a:rPr lang="en-US" altLang="zh-TW" sz="4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4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 Agent</a:t>
            </a:r>
            <a:endParaRPr lang="zh-TW" altLang="en-US" sz="4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BF6BF47-15C4-3661-700F-FF6D8E9300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5945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李宏毅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931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33E4AECD-0E2B-0B36-0273-FC2830FA383D}"/>
              </a:ext>
            </a:extLst>
          </p:cNvPr>
          <p:cNvCxnSpPr/>
          <p:nvPr/>
        </p:nvCxnSpPr>
        <p:spPr>
          <a:xfrm>
            <a:off x="3489649" y="-167951"/>
            <a:ext cx="0" cy="7240555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396C382D-10EC-0945-D1BD-4A04BEB6A6BE}"/>
              </a:ext>
            </a:extLst>
          </p:cNvPr>
          <p:cNvSpPr/>
          <p:nvPr/>
        </p:nvSpPr>
        <p:spPr>
          <a:xfrm>
            <a:off x="2826789" y="413652"/>
            <a:ext cx="3190105" cy="2343047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DF22D90-AC29-6436-C39E-CB3C61F25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32" y="272248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06AA33F7-1370-B9F2-078E-7C6198F89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12" y="2586814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FF085DD7-0B41-3256-5841-EC6CD59EE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9440" y="62437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7DF6CAE-53C8-857B-3C22-1072FAA5963D}"/>
              </a:ext>
            </a:extLst>
          </p:cNvPr>
          <p:cNvSpPr txBox="1"/>
          <p:nvPr/>
        </p:nvSpPr>
        <p:spPr>
          <a:xfrm>
            <a:off x="9215908" y="892638"/>
            <a:ext cx="1370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終極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5B040D62-3740-84DE-7A8A-8015D85B6751}"/>
              </a:ext>
            </a:extLst>
          </p:cNvPr>
          <p:cNvSpPr/>
          <p:nvPr/>
        </p:nvSpPr>
        <p:spPr>
          <a:xfrm>
            <a:off x="2826789" y="3726140"/>
            <a:ext cx="3190105" cy="2343047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2" name="Picture 6">
            <a:extLst>
              <a:ext uri="{FF2B5EF4-FFF2-40B4-BE49-F238E27FC236}">
                <a16:creationId xmlns:a16="http://schemas.microsoft.com/office/drawing/2014/main" id="{930AB32B-7439-D443-E199-4FFAF91D4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731" y="4568949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5B1122AD-B9C2-D182-F851-89CCE4B3835A}"/>
              </a:ext>
            </a:extLst>
          </p:cNvPr>
          <p:cNvSpPr txBox="1"/>
          <p:nvPr/>
        </p:nvSpPr>
        <p:spPr>
          <a:xfrm>
            <a:off x="9817455" y="4925465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計畫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D6439EB-F84A-D7C3-22E4-FF84A6508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670" y="2348179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3601CF43-542E-6F1D-73ED-A2BBDDF42339}"/>
              </a:ext>
            </a:extLst>
          </p:cNvPr>
          <p:cNvSpPr txBox="1"/>
          <p:nvPr/>
        </p:nvSpPr>
        <p:spPr>
          <a:xfrm>
            <a:off x="10678210" y="2649174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記憶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5A92E65D-02E7-C3C2-FB17-A0FC03F77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9864" y="32956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9FA80E38-053B-AE0B-F845-52D2FCA90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418" y="3748995"/>
            <a:ext cx="1041329" cy="1041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圖片 26" descr="一張含有 符號, 設計 的圖片&#10;&#10;自動產生的描述">
            <a:extLst>
              <a:ext uri="{FF2B5EF4-FFF2-40B4-BE49-F238E27FC236}">
                <a16:creationId xmlns:a16="http://schemas.microsoft.com/office/drawing/2014/main" id="{503E047C-B4E6-F4A8-1EF3-E267FAA4D3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279" y="1512983"/>
            <a:ext cx="999801" cy="999801"/>
          </a:xfrm>
          <a:prstGeom prst="rect">
            <a:avLst/>
          </a:prstGeom>
        </p:spPr>
      </p:pic>
      <p:pic>
        <p:nvPicPr>
          <p:cNvPr id="29" name="圖片 28" descr="一張含有 螢幕擷取畫面, 黃色, 設計 的圖片&#10;&#10;自動產生的描述">
            <a:extLst>
              <a:ext uri="{FF2B5EF4-FFF2-40B4-BE49-F238E27FC236}">
                <a16:creationId xmlns:a16="http://schemas.microsoft.com/office/drawing/2014/main" id="{DDD05584-F992-4D2F-38FD-ABAE1823729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389" y="3807629"/>
            <a:ext cx="1241070" cy="1241070"/>
          </a:xfrm>
          <a:prstGeom prst="rect">
            <a:avLst/>
          </a:prstGeom>
        </p:spPr>
      </p:pic>
      <p:sp>
        <p:nvSpPr>
          <p:cNvPr id="30" name="文字方塊 29">
            <a:extLst>
              <a:ext uri="{FF2B5EF4-FFF2-40B4-BE49-F238E27FC236}">
                <a16:creationId xmlns:a16="http://schemas.microsoft.com/office/drawing/2014/main" id="{96029528-1EAF-7AF9-DF33-B1117599E5BA}"/>
              </a:ext>
            </a:extLst>
          </p:cNvPr>
          <p:cNvSpPr txBox="1"/>
          <p:nvPr/>
        </p:nvSpPr>
        <p:spPr>
          <a:xfrm>
            <a:off x="10632156" y="3107889"/>
            <a:ext cx="1059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經驗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2" name="Picture 2">
            <a:extLst>
              <a:ext uri="{FF2B5EF4-FFF2-40B4-BE49-F238E27FC236}">
                <a16:creationId xmlns:a16="http://schemas.microsoft.com/office/drawing/2014/main" id="{A85C2E9B-BDF9-0186-92D9-859CBCAD9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9136" y="410140"/>
            <a:ext cx="1041329" cy="1041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>
            <a:extLst>
              <a:ext uri="{FF2B5EF4-FFF2-40B4-BE49-F238E27FC236}">
                <a16:creationId xmlns:a16="http://schemas.microsoft.com/office/drawing/2014/main" id="{085E03A3-6374-6FC2-BC88-D24FB017E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622" y="1397413"/>
            <a:ext cx="1241070" cy="1241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文字方塊 33">
            <a:extLst>
              <a:ext uri="{FF2B5EF4-FFF2-40B4-BE49-F238E27FC236}">
                <a16:creationId xmlns:a16="http://schemas.microsoft.com/office/drawing/2014/main" id="{568B246F-6A66-A73D-610B-AC979DDE615A}"/>
              </a:ext>
            </a:extLst>
          </p:cNvPr>
          <p:cNvSpPr txBox="1"/>
          <p:nvPr/>
        </p:nvSpPr>
        <p:spPr>
          <a:xfrm>
            <a:off x="10096965" y="5326972"/>
            <a:ext cx="15942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短期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B3224FEC-6C5E-0447-DC50-F45DD6904392}"/>
              </a:ext>
            </a:extLst>
          </p:cNvPr>
          <p:cNvCxnSpPr>
            <a:cxnSpLocks/>
          </p:cNvCxnSpPr>
          <p:nvPr/>
        </p:nvCxnSpPr>
        <p:spPr>
          <a:xfrm flipV="1">
            <a:off x="1393071" y="1475661"/>
            <a:ext cx="0" cy="120949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83B78D05-8998-F120-D975-D2E857CBD990}"/>
              </a:ext>
            </a:extLst>
          </p:cNvPr>
          <p:cNvCxnSpPr>
            <a:cxnSpLocks/>
          </p:cNvCxnSpPr>
          <p:nvPr/>
        </p:nvCxnSpPr>
        <p:spPr>
          <a:xfrm>
            <a:off x="1423861" y="1488790"/>
            <a:ext cx="1329981" cy="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364D1D60-CB28-1ED2-1162-B0BE4B62723C}"/>
              </a:ext>
            </a:extLst>
          </p:cNvPr>
          <p:cNvCxnSpPr>
            <a:cxnSpLocks/>
          </p:cNvCxnSpPr>
          <p:nvPr/>
        </p:nvCxnSpPr>
        <p:spPr>
          <a:xfrm>
            <a:off x="6062767" y="1461962"/>
            <a:ext cx="1504726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0B5FA672-2D21-25E1-4324-76A1552916D9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7567494" y="1492825"/>
            <a:ext cx="3484" cy="1093989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接點 43">
            <a:extLst>
              <a:ext uri="{FF2B5EF4-FFF2-40B4-BE49-F238E27FC236}">
                <a16:creationId xmlns:a16="http://schemas.microsoft.com/office/drawing/2014/main" id="{38EF409D-D3B8-9F6C-BB37-6B23BAFA632F}"/>
              </a:ext>
            </a:extLst>
          </p:cNvPr>
          <p:cNvCxnSpPr>
            <a:cxnSpLocks/>
          </p:cNvCxnSpPr>
          <p:nvPr/>
        </p:nvCxnSpPr>
        <p:spPr>
          <a:xfrm flipH="1">
            <a:off x="6084597" y="4933810"/>
            <a:ext cx="1504726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直線接點 1">
            <a:extLst>
              <a:ext uri="{FF2B5EF4-FFF2-40B4-BE49-F238E27FC236}">
                <a16:creationId xmlns:a16="http://schemas.microsoft.com/office/drawing/2014/main" id="{6F3F5556-A766-DFAE-4B06-CA9D2A1F71E3}"/>
              </a:ext>
            </a:extLst>
          </p:cNvPr>
          <p:cNvCxnSpPr>
            <a:cxnSpLocks/>
          </p:cNvCxnSpPr>
          <p:nvPr/>
        </p:nvCxnSpPr>
        <p:spPr>
          <a:xfrm flipH="1">
            <a:off x="7570662" y="3876099"/>
            <a:ext cx="3484" cy="1093989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E946B8AB-E0A2-E5FD-BCF3-CE8BD229105D}"/>
              </a:ext>
            </a:extLst>
          </p:cNvPr>
          <p:cNvCxnSpPr>
            <a:cxnSpLocks/>
          </p:cNvCxnSpPr>
          <p:nvPr/>
        </p:nvCxnSpPr>
        <p:spPr>
          <a:xfrm>
            <a:off x="1411732" y="4970088"/>
            <a:ext cx="1342110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B9DB52EF-AEBE-0483-FBE3-C0724634ABD3}"/>
              </a:ext>
            </a:extLst>
          </p:cNvPr>
          <p:cNvCxnSpPr>
            <a:cxnSpLocks/>
          </p:cNvCxnSpPr>
          <p:nvPr/>
        </p:nvCxnSpPr>
        <p:spPr>
          <a:xfrm flipV="1">
            <a:off x="1414769" y="4016327"/>
            <a:ext cx="0" cy="95376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88A46CB1-820B-C64B-7B15-033FF71C6EFF}"/>
              </a:ext>
            </a:extLst>
          </p:cNvPr>
          <p:cNvCxnSpPr>
            <a:cxnSpLocks/>
          </p:cNvCxnSpPr>
          <p:nvPr/>
        </p:nvCxnSpPr>
        <p:spPr>
          <a:xfrm flipH="1">
            <a:off x="8248936" y="3113921"/>
            <a:ext cx="941448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C7E9643A-AECE-4E48-A187-7B4D58C25A18}"/>
              </a:ext>
            </a:extLst>
          </p:cNvPr>
          <p:cNvCxnSpPr>
            <a:cxnSpLocks/>
          </p:cNvCxnSpPr>
          <p:nvPr/>
        </p:nvCxnSpPr>
        <p:spPr>
          <a:xfrm flipH="1" flipV="1">
            <a:off x="8053452" y="3989559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7958F7AE-A38D-7913-C64A-66006C7E6D6E}"/>
              </a:ext>
            </a:extLst>
          </p:cNvPr>
          <p:cNvCxnSpPr>
            <a:cxnSpLocks/>
          </p:cNvCxnSpPr>
          <p:nvPr/>
        </p:nvCxnSpPr>
        <p:spPr>
          <a:xfrm flipH="1">
            <a:off x="8166127" y="1918619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>
            <a:extLst>
              <a:ext uri="{FF2B5EF4-FFF2-40B4-BE49-F238E27FC236}">
                <a16:creationId xmlns:a16="http://schemas.microsoft.com/office/drawing/2014/main" id="{DC2BF908-8A4B-8AA2-9E54-8838BF6EAD3B}"/>
              </a:ext>
            </a:extLst>
          </p:cNvPr>
          <p:cNvCxnSpPr>
            <a:cxnSpLocks/>
          </p:cNvCxnSpPr>
          <p:nvPr/>
        </p:nvCxnSpPr>
        <p:spPr>
          <a:xfrm>
            <a:off x="8326692" y="3322304"/>
            <a:ext cx="941448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: 圓角 37">
            <a:extLst>
              <a:ext uri="{FF2B5EF4-FFF2-40B4-BE49-F238E27FC236}">
                <a16:creationId xmlns:a16="http://schemas.microsoft.com/office/drawing/2014/main" id="{BE3D6960-AA82-B5B3-0BA9-87F23C98FB79}"/>
              </a:ext>
            </a:extLst>
          </p:cNvPr>
          <p:cNvSpPr/>
          <p:nvPr/>
        </p:nvSpPr>
        <p:spPr>
          <a:xfrm>
            <a:off x="8770497" y="5179886"/>
            <a:ext cx="1215716" cy="68273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可修改</a:t>
            </a:r>
          </a:p>
        </p:txBody>
      </p: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BE11D583-AB0A-A887-1447-DAB4A8ACCDBD}"/>
              </a:ext>
            </a:extLst>
          </p:cNvPr>
          <p:cNvCxnSpPr>
            <a:cxnSpLocks/>
          </p:cNvCxnSpPr>
          <p:nvPr/>
        </p:nvCxnSpPr>
        <p:spPr>
          <a:xfrm>
            <a:off x="8248936" y="3912377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45228349-F9EB-8166-599B-5CC39BB30B0F}"/>
              </a:ext>
            </a:extLst>
          </p:cNvPr>
          <p:cNvSpPr txBox="1"/>
          <p:nvPr/>
        </p:nvSpPr>
        <p:spPr>
          <a:xfrm>
            <a:off x="5408435" y="1546053"/>
            <a:ext cx="2753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狀態</a:t>
            </a: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1DE82208-4D97-6A5D-07A5-49CDBEB13BDA}"/>
              </a:ext>
            </a:extLst>
          </p:cNvPr>
          <p:cNvSpPr txBox="1"/>
          <p:nvPr/>
        </p:nvSpPr>
        <p:spPr>
          <a:xfrm>
            <a:off x="5445430" y="4999163"/>
            <a:ext cx="2753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行動</a:t>
            </a:r>
          </a:p>
        </p:txBody>
      </p:sp>
      <p:sp>
        <p:nvSpPr>
          <p:cNvPr id="45" name="矩形: 圓角 44">
            <a:extLst>
              <a:ext uri="{FF2B5EF4-FFF2-40B4-BE49-F238E27FC236}">
                <a16:creationId xmlns:a16="http://schemas.microsoft.com/office/drawing/2014/main" id="{01ADA84F-20A2-F8D6-1CFD-BF7F8D7C0A1D}"/>
              </a:ext>
            </a:extLst>
          </p:cNvPr>
          <p:cNvSpPr/>
          <p:nvPr/>
        </p:nvSpPr>
        <p:spPr>
          <a:xfrm>
            <a:off x="9305154" y="3337233"/>
            <a:ext cx="1215716" cy="68273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可修改</a:t>
            </a: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8ABE4D35-9F91-238C-2AB1-B3018D5226AD}"/>
              </a:ext>
            </a:extLst>
          </p:cNvPr>
          <p:cNvSpPr txBox="1"/>
          <p:nvPr/>
        </p:nvSpPr>
        <p:spPr>
          <a:xfrm>
            <a:off x="518476" y="6166457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外界環境</a:t>
            </a: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AB7272F-B3A4-9409-DA11-DF3197CA8128}"/>
              </a:ext>
            </a:extLst>
          </p:cNvPr>
          <p:cNvSpPr txBox="1"/>
          <p:nvPr/>
        </p:nvSpPr>
        <p:spPr>
          <a:xfrm>
            <a:off x="6184448" y="6130285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Agent</a:t>
            </a:r>
            <a:endParaRPr lang="zh-TW" altLang="en-US" sz="28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1" name="Picture 4">
            <a:extLst>
              <a:ext uri="{FF2B5EF4-FFF2-40B4-BE49-F238E27FC236}">
                <a16:creationId xmlns:a16="http://schemas.microsoft.com/office/drawing/2014/main" id="{CDFB456E-1757-235D-2B76-9C29B27AD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306" y="4648959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10">
            <a:extLst>
              <a:ext uri="{FF2B5EF4-FFF2-40B4-BE49-F238E27FC236}">
                <a16:creationId xmlns:a16="http://schemas.microsoft.com/office/drawing/2014/main" id="{88B29EE0-22DA-0DE6-356E-31E15782C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3965" y="5022308"/>
            <a:ext cx="839755" cy="839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0612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10" grpId="0"/>
      <p:bldP spid="11" grpId="0" animBg="1"/>
      <p:bldP spid="13" grpId="0"/>
      <p:bldP spid="15" grpId="0"/>
      <p:bldP spid="30" grpId="0"/>
      <p:bldP spid="34" grpId="0"/>
      <p:bldP spid="38" grpId="0" animBg="1"/>
      <p:bldP spid="42" grpId="0"/>
      <p:bldP spid="43" grpId="0"/>
      <p:bldP spid="4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BDEE7B-A6DC-4DFF-5C29-5458647B4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有記憶的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ChatGPT 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588748-8E29-BCFC-9D07-ED4730947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BB24D92-8709-D326-1D7C-A787178A1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39" y="1706216"/>
            <a:ext cx="11010122" cy="47866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矩形: 圓角 7">
            <a:extLst>
              <a:ext uri="{FF2B5EF4-FFF2-40B4-BE49-F238E27FC236}">
                <a16:creationId xmlns:a16="http://schemas.microsoft.com/office/drawing/2014/main" id="{63803640-0200-7F72-DD2A-B91CF5D8D5A7}"/>
              </a:ext>
            </a:extLst>
          </p:cNvPr>
          <p:cNvSpPr/>
          <p:nvPr/>
        </p:nvSpPr>
        <p:spPr>
          <a:xfrm>
            <a:off x="684244" y="1806964"/>
            <a:ext cx="1107232" cy="28309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A636EA-1551-0ACD-7BD6-0AC3C569FEAC}"/>
              </a:ext>
            </a:extLst>
          </p:cNvPr>
          <p:cNvCxnSpPr/>
          <p:nvPr/>
        </p:nvCxnSpPr>
        <p:spPr>
          <a:xfrm>
            <a:off x="1791476" y="2090057"/>
            <a:ext cx="895740" cy="5598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2E31E7C-536C-26AC-E2DD-D7B3498A6309}"/>
              </a:ext>
            </a:extLst>
          </p:cNvPr>
          <p:cNvSpPr txBox="1"/>
          <p:nvPr/>
        </p:nvSpPr>
        <p:spPr>
          <a:xfrm>
            <a:off x="2817845" y="2369976"/>
            <a:ext cx="24632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每次開始新對話一切都重頭來過</a:t>
            </a:r>
          </a:p>
        </p:txBody>
      </p:sp>
    </p:spTree>
    <p:extLst>
      <p:ext uri="{BB962C8B-B14F-4D97-AF65-F5344CB8AC3E}">
        <p14:creationId xmlns:p14="http://schemas.microsoft.com/office/powerpoint/2010/main" val="10035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CDEE2F-B5E3-3D63-7D2D-034CA3ED4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有記憶的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ChatGPT </a:t>
            </a:r>
            <a:endParaRPr lang="zh-TW" altLang="en-US" dirty="0"/>
          </a:p>
        </p:txBody>
      </p:sp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6504EE84-B86C-604F-3AA1-BB5BF3E6B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859676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41F64FE3-2A2E-206A-186E-8B1853C54E49}"/>
              </a:ext>
            </a:extLst>
          </p:cNvPr>
          <p:cNvSpPr txBox="1"/>
          <p:nvPr/>
        </p:nvSpPr>
        <p:spPr>
          <a:xfrm>
            <a:off x="571198" y="5754211"/>
            <a:ext cx="633921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/>
              <a:t>Open AI is working on it?</a:t>
            </a:r>
          </a:p>
          <a:p>
            <a:r>
              <a:rPr lang="en-US" altLang="zh-TW" dirty="0"/>
              <a:t>https://openai.com/blog/memory-and-new-controls-for-chatgpt</a:t>
            </a:r>
            <a:endParaRPr lang="zh-TW" altLang="en-US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67517262-1627-7431-A8B7-25EBF7CCF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2768" y="181665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3C092744-0ACB-38A5-6FC7-B580021795AD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3691968" y="2426251"/>
            <a:ext cx="2230785" cy="9257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5C8E7AC8-9CF3-3C03-18D4-9650F9EC0FE1}"/>
              </a:ext>
            </a:extLst>
          </p:cNvPr>
          <p:cNvCxnSpPr>
            <a:cxnSpLocks/>
          </p:cNvCxnSpPr>
          <p:nvPr/>
        </p:nvCxnSpPr>
        <p:spPr>
          <a:xfrm flipH="1" flipV="1">
            <a:off x="3489572" y="2504553"/>
            <a:ext cx="2369975" cy="97893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MemGPT logo">
            <a:extLst>
              <a:ext uri="{FF2B5EF4-FFF2-40B4-BE49-F238E27FC236}">
                <a16:creationId xmlns:a16="http://schemas.microsoft.com/office/drawing/2014/main" id="{85BFE8B4-067F-FEF9-3A44-115171CC3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2515" y="5614586"/>
            <a:ext cx="2714439" cy="508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1F6AE4B1-44A3-2E03-A333-777068C339A2}"/>
              </a:ext>
            </a:extLst>
          </p:cNvPr>
          <p:cNvSpPr txBox="1"/>
          <p:nvPr/>
        </p:nvSpPr>
        <p:spPr>
          <a:xfrm>
            <a:off x="7599784" y="6168584"/>
            <a:ext cx="6092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https://github.com/cpacker/MemGPT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BE207CC-B1C2-1A06-9D1D-F018ACC69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9228" y="299455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608611BD-D042-50A1-C72C-E5E8A3C9EC57}"/>
              </a:ext>
            </a:extLst>
          </p:cNvPr>
          <p:cNvCxnSpPr>
            <a:cxnSpLocks/>
          </p:cNvCxnSpPr>
          <p:nvPr/>
        </p:nvCxnSpPr>
        <p:spPr>
          <a:xfrm>
            <a:off x="7585711" y="3443916"/>
            <a:ext cx="1789369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E5CB803D-2A6A-73D0-8594-6B1E4E58C5AD}"/>
              </a:ext>
            </a:extLst>
          </p:cNvPr>
          <p:cNvSpPr txBox="1"/>
          <p:nvPr/>
        </p:nvSpPr>
        <p:spPr>
          <a:xfrm>
            <a:off x="7585711" y="2875655"/>
            <a:ext cx="1789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摘要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63E9F96-4D89-12C8-23A1-C9B6DAF99E52}"/>
              </a:ext>
            </a:extLst>
          </p:cNvPr>
          <p:cNvSpPr txBox="1"/>
          <p:nvPr/>
        </p:nvSpPr>
        <p:spPr>
          <a:xfrm>
            <a:off x="9375080" y="2017926"/>
            <a:ext cx="17893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正在準備期中考試</a:t>
            </a: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77DDF430-C54D-0F72-EA20-E9949C94383F}"/>
              </a:ext>
            </a:extLst>
          </p:cNvPr>
          <p:cNvCxnSpPr>
            <a:cxnSpLocks/>
          </p:cNvCxnSpPr>
          <p:nvPr/>
        </p:nvCxnSpPr>
        <p:spPr>
          <a:xfrm flipH="1">
            <a:off x="7585711" y="3668154"/>
            <a:ext cx="1789369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4032DDA3-B544-EE19-B1F6-74C4047887F5}"/>
              </a:ext>
            </a:extLst>
          </p:cNvPr>
          <p:cNvSpPr txBox="1"/>
          <p:nvPr/>
        </p:nvSpPr>
        <p:spPr>
          <a:xfrm>
            <a:off x="7599476" y="3775511"/>
            <a:ext cx="1789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RAG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8" name="Picture 4">
            <a:extLst>
              <a:ext uri="{FF2B5EF4-FFF2-40B4-BE49-F238E27FC236}">
                <a16:creationId xmlns:a16="http://schemas.microsoft.com/office/drawing/2014/main" id="{6E33594B-CD47-B830-1457-C15ED1839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2768" y="396563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5A1F9E26-5FBE-BB53-AA80-3D94CCC450D6}"/>
              </a:ext>
            </a:extLst>
          </p:cNvPr>
          <p:cNvCxnSpPr>
            <a:cxnSpLocks/>
          </p:cNvCxnSpPr>
          <p:nvPr/>
        </p:nvCxnSpPr>
        <p:spPr>
          <a:xfrm>
            <a:off x="2819748" y="3131261"/>
            <a:ext cx="0" cy="78239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F783D473-F5E2-B7EF-9E7D-886990158A6C}"/>
              </a:ext>
            </a:extLst>
          </p:cNvPr>
          <p:cNvSpPr txBox="1"/>
          <p:nvPr/>
        </p:nvSpPr>
        <p:spPr>
          <a:xfrm>
            <a:off x="1475315" y="3236437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新對話</a:t>
            </a:r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6AD7089A-98C3-65C5-AEC9-73D79936C833}"/>
              </a:ext>
            </a:extLst>
          </p:cNvPr>
          <p:cNvCxnSpPr>
            <a:cxnSpLocks/>
          </p:cNvCxnSpPr>
          <p:nvPr/>
        </p:nvCxnSpPr>
        <p:spPr>
          <a:xfrm flipV="1">
            <a:off x="3691968" y="3655067"/>
            <a:ext cx="2117665" cy="97826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62BDF9F8-3520-FE3E-86DA-6059F014AB21}"/>
              </a:ext>
            </a:extLst>
          </p:cNvPr>
          <p:cNvCxnSpPr>
            <a:cxnSpLocks/>
          </p:cNvCxnSpPr>
          <p:nvPr/>
        </p:nvCxnSpPr>
        <p:spPr>
          <a:xfrm flipH="1">
            <a:off x="3552778" y="3812712"/>
            <a:ext cx="2306769" cy="110224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568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23" grpId="0"/>
      <p:bldP spid="25" grpId="0"/>
      <p:bldP spid="27" grpId="0"/>
      <p:bldP spid="3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A62813-7C8C-A074-D1AF-D2AC90D6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又要講</a:t>
            </a:r>
            <a:r>
              <a:rPr lang="zh-TW" altLang="en-US" i="0" dirty="0">
                <a:solidFill>
                  <a:srgbClr val="0F0F0F"/>
                </a:solidFill>
                <a:effectLst/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芙莉蓮的故事了 </a:t>
            </a:r>
            <a:r>
              <a:rPr lang="en-US" altLang="zh-TW" i="0" dirty="0">
                <a:solidFill>
                  <a:srgbClr val="0F0F0F"/>
                </a:solidFill>
                <a:effectLst/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……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617D525-149A-94CC-8261-C8671642F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9B97385-D84B-DEF0-C609-EC7FCA9D5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15" y="1690688"/>
            <a:ext cx="7449590" cy="4182059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6529BB2B-59B5-E5D9-8FEC-45C273AFE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3138" y="2589446"/>
            <a:ext cx="7325747" cy="406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94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657FC7-0495-91C6-C2BF-41DDBE0AE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逃脫用「哥列姆」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972350A-3104-DC07-A83A-9261C378F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8B84931-0F1F-F167-429D-5AE3D3546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83" y="151259"/>
            <a:ext cx="7325747" cy="408679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48320B0-6CD7-E3FE-41FB-4C14E4AFE9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47" y="623369"/>
            <a:ext cx="7325747" cy="407726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12E95173-FCDD-64B9-AD86-2CF1B83B7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4895" y="1113595"/>
            <a:ext cx="7325747" cy="4058216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5FE7BCB0-7799-1B66-D172-4916205518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2421" y="1626843"/>
            <a:ext cx="7344800" cy="4086795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5F3D5C82-E34B-63B2-2546-71742F08A3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3845" y="2276251"/>
            <a:ext cx="8569472" cy="4351338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E7143599-9E0B-CA59-4115-F2DB3ED832AB}"/>
              </a:ext>
            </a:extLst>
          </p:cNvPr>
          <p:cNvSpPr txBox="1"/>
          <p:nvPr/>
        </p:nvSpPr>
        <p:spPr>
          <a:xfrm>
            <a:off x="4130361" y="2951946"/>
            <a:ext cx="327211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由大型語言模型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操控的 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AI</a:t>
            </a: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Agent</a:t>
            </a:r>
            <a:endParaRPr kumimoji="0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F88F814A-AFA1-1DBA-3D73-8231C350FFC1}"/>
              </a:ext>
            </a:extLst>
          </p:cNvPr>
          <p:cNvCxnSpPr/>
          <p:nvPr/>
        </p:nvCxnSpPr>
        <p:spPr>
          <a:xfrm>
            <a:off x="7028330" y="3657601"/>
            <a:ext cx="667871" cy="537882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7031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33E4AECD-0E2B-0B36-0273-FC2830FA383D}"/>
              </a:ext>
            </a:extLst>
          </p:cNvPr>
          <p:cNvCxnSpPr/>
          <p:nvPr/>
        </p:nvCxnSpPr>
        <p:spPr>
          <a:xfrm>
            <a:off x="3489649" y="-167951"/>
            <a:ext cx="0" cy="7240555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396C382D-10EC-0945-D1BD-4A04BEB6A6BE}"/>
              </a:ext>
            </a:extLst>
          </p:cNvPr>
          <p:cNvSpPr/>
          <p:nvPr/>
        </p:nvSpPr>
        <p:spPr>
          <a:xfrm>
            <a:off x="2826789" y="989841"/>
            <a:ext cx="3190105" cy="101787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DF22D90-AC29-6436-C39E-CB3C61F25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32" y="272248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06AA33F7-1370-B9F2-078E-7C6198F89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12" y="2586814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FF085DD7-0B41-3256-5841-EC6CD59EE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9440" y="62437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7DF6CAE-53C8-857B-3C22-1072FAA5963D}"/>
              </a:ext>
            </a:extLst>
          </p:cNvPr>
          <p:cNvSpPr txBox="1"/>
          <p:nvPr/>
        </p:nvSpPr>
        <p:spPr>
          <a:xfrm>
            <a:off x="9215908" y="892638"/>
            <a:ext cx="1370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終極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D6439EB-F84A-D7C3-22E4-FF84A6508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670" y="2348179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3601CF43-542E-6F1D-73ED-A2BBDDF42339}"/>
              </a:ext>
            </a:extLst>
          </p:cNvPr>
          <p:cNvSpPr txBox="1"/>
          <p:nvPr/>
        </p:nvSpPr>
        <p:spPr>
          <a:xfrm>
            <a:off x="10678210" y="2649174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記憶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96029528-1EAF-7AF9-DF33-B1117599E5BA}"/>
              </a:ext>
            </a:extLst>
          </p:cNvPr>
          <p:cNvSpPr txBox="1"/>
          <p:nvPr/>
        </p:nvSpPr>
        <p:spPr>
          <a:xfrm>
            <a:off x="10613495" y="3107889"/>
            <a:ext cx="1059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經驗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B3224FEC-6C5E-0447-DC50-F45DD6904392}"/>
              </a:ext>
            </a:extLst>
          </p:cNvPr>
          <p:cNvCxnSpPr>
            <a:cxnSpLocks/>
          </p:cNvCxnSpPr>
          <p:nvPr/>
        </p:nvCxnSpPr>
        <p:spPr>
          <a:xfrm flipV="1">
            <a:off x="1393071" y="1475661"/>
            <a:ext cx="0" cy="120949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83B78D05-8998-F120-D975-D2E857CBD990}"/>
              </a:ext>
            </a:extLst>
          </p:cNvPr>
          <p:cNvCxnSpPr>
            <a:cxnSpLocks/>
          </p:cNvCxnSpPr>
          <p:nvPr/>
        </p:nvCxnSpPr>
        <p:spPr>
          <a:xfrm>
            <a:off x="1423861" y="1488790"/>
            <a:ext cx="1329981" cy="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364D1D60-CB28-1ED2-1162-B0BE4B62723C}"/>
              </a:ext>
            </a:extLst>
          </p:cNvPr>
          <p:cNvCxnSpPr>
            <a:cxnSpLocks/>
          </p:cNvCxnSpPr>
          <p:nvPr/>
        </p:nvCxnSpPr>
        <p:spPr>
          <a:xfrm>
            <a:off x="6062767" y="1461962"/>
            <a:ext cx="1504726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0B5FA672-2D21-25E1-4324-76A1552916D9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7567494" y="1492825"/>
            <a:ext cx="3484" cy="1093989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88A46CB1-820B-C64B-7B15-033FF71C6EFF}"/>
              </a:ext>
            </a:extLst>
          </p:cNvPr>
          <p:cNvCxnSpPr>
            <a:cxnSpLocks/>
          </p:cNvCxnSpPr>
          <p:nvPr/>
        </p:nvCxnSpPr>
        <p:spPr>
          <a:xfrm flipH="1">
            <a:off x="8248936" y="3113921"/>
            <a:ext cx="941448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7958F7AE-A38D-7913-C64A-66006C7E6D6E}"/>
              </a:ext>
            </a:extLst>
          </p:cNvPr>
          <p:cNvCxnSpPr>
            <a:cxnSpLocks/>
          </p:cNvCxnSpPr>
          <p:nvPr/>
        </p:nvCxnSpPr>
        <p:spPr>
          <a:xfrm flipH="1">
            <a:off x="8166127" y="1918619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45228349-F9EB-8166-599B-5CC39BB30B0F}"/>
              </a:ext>
            </a:extLst>
          </p:cNvPr>
          <p:cNvSpPr txBox="1"/>
          <p:nvPr/>
        </p:nvSpPr>
        <p:spPr>
          <a:xfrm>
            <a:off x="5408435" y="1546053"/>
            <a:ext cx="2753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狀態</a:t>
            </a: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8ABE4D35-9F91-238C-2AB1-B3018D5226AD}"/>
              </a:ext>
            </a:extLst>
          </p:cNvPr>
          <p:cNvSpPr txBox="1"/>
          <p:nvPr/>
        </p:nvSpPr>
        <p:spPr>
          <a:xfrm>
            <a:off x="518476" y="6166457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外界環境</a:t>
            </a: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AB7272F-B3A4-9409-DA11-DF3197CA8128}"/>
              </a:ext>
            </a:extLst>
          </p:cNvPr>
          <p:cNvSpPr txBox="1"/>
          <p:nvPr/>
        </p:nvSpPr>
        <p:spPr>
          <a:xfrm>
            <a:off x="6184448" y="6130285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Agent</a:t>
            </a:r>
            <a:endParaRPr lang="zh-TW" altLang="en-US" sz="28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90555DA-BB3F-9784-2F83-1731CC9BCDE3}"/>
              </a:ext>
            </a:extLst>
          </p:cNvPr>
          <p:cNvSpPr txBox="1"/>
          <p:nvPr/>
        </p:nvSpPr>
        <p:spPr>
          <a:xfrm>
            <a:off x="6815130" y="191611"/>
            <a:ext cx="29692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你會自律行動，安全的把考生帶出迷宮</a:t>
            </a:r>
            <a:endParaRPr lang="zh-TW" altLang="en-US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9B8F06F7-A688-CC8C-36A9-2A119B7B4DD7}"/>
              </a:ext>
            </a:extLst>
          </p:cNvPr>
          <p:cNvSpPr txBox="1"/>
          <p:nvPr/>
        </p:nvSpPr>
        <p:spPr>
          <a:xfrm>
            <a:off x="9534700" y="3556841"/>
            <a:ext cx="811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52D83D7E-010A-8938-AC27-2F955CF7A6D7}"/>
              </a:ext>
            </a:extLst>
          </p:cNvPr>
          <p:cNvSpPr txBox="1"/>
          <p:nvPr/>
        </p:nvSpPr>
        <p:spPr>
          <a:xfrm>
            <a:off x="3157018" y="1174687"/>
            <a:ext cx="25296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0D0D0D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眼前是遭遇複製體攻擊而重傷的愛黛兒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83A80E8A-7B73-738D-DFAD-E83DD98B9A28}"/>
              </a:ext>
            </a:extLst>
          </p:cNvPr>
          <p:cNvSpPr txBox="1"/>
          <p:nvPr/>
        </p:nvSpPr>
        <p:spPr>
          <a:xfrm>
            <a:off x="3693144" y="2036793"/>
            <a:ext cx="25296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(Image captioning)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9B4CAAF4-30E9-0F98-6AC0-2B576EEB5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731" y="4568949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C6A62053-4BDD-695C-18AD-8BD8903CE5EE}"/>
              </a:ext>
            </a:extLst>
          </p:cNvPr>
          <p:cNvSpPr txBox="1"/>
          <p:nvPr/>
        </p:nvSpPr>
        <p:spPr>
          <a:xfrm>
            <a:off x="9817455" y="4925465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計畫</a:t>
            </a: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F0226E5C-51AC-ABDD-B4EB-C49620F15AF5}"/>
              </a:ext>
            </a:extLst>
          </p:cNvPr>
          <p:cNvCxnSpPr>
            <a:cxnSpLocks/>
          </p:cNvCxnSpPr>
          <p:nvPr/>
        </p:nvCxnSpPr>
        <p:spPr>
          <a:xfrm>
            <a:off x="8248936" y="3912377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35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42" grpId="0"/>
      <p:bldP spid="5" grpId="0"/>
      <p:bldP spid="8" grpId="0"/>
      <p:bldP spid="17" grpId="0"/>
      <p:bldP spid="19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772CFC-A24A-21B4-F838-EC368E6B4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AF8FC1-1EA8-F119-6CB6-2278A7664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E21C982-453F-86A1-611E-458D1D4E9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348" y="279065"/>
            <a:ext cx="10650452" cy="6299870"/>
          </a:xfrm>
          <a:prstGeom prst="rect">
            <a:avLst/>
          </a:prstGeom>
        </p:spPr>
      </p:pic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987BE11F-C022-824D-3F4A-A15B7C5D79B6}"/>
              </a:ext>
            </a:extLst>
          </p:cNvPr>
          <p:cNvCxnSpPr/>
          <p:nvPr/>
        </p:nvCxnSpPr>
        <p:spPr>
          <a:xfrm>
            <a:off x="1524000" y="5396754"/>
            <a:ext cx="2187388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D1AC93CB-95BA-1BB2-7562-D66BBD48F5F1}"/>
              </a:ext>
            </a:extLst>
          </p:cNvPr>
          <p:cNvCxnSpPr>
            <a:cxnSpLocks/>
          </p:cNvCxnSpPr>
          <p:nvPr/>
        </p:nvCxnSpPr>
        <p:spPr>
          <a:xfrm>
            <a:off x="1524000" y="6176963"/>
            <a:ext cx="878541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81BA3DD2-3E4A-9F1E-9143-DD51B4A58065}"/>
              </a:ext>
            </a:extLst>
          </p:cNvPr>
          <p:cNvCxnSpPr>
            <a:cxnSpLocks/>
          </p:cNvCxnSpPr>
          <p:nvPr/>
        </p:nvCxnSpPr>
        <p:spPr>
          <a:xfrm>
            <a:off x="1385047" y="925607"/>
            <a:ext cx="481853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B9F7B270-EDC8-91A2-31AD-2727A6158529}"/>
              </a:ext>
            </a:extLst>
          </p:cNvPr>
          <p:cNvCxnSpPr>
            <a:cxnSpLocks/>
          </p:cNvCxnSpPr>
          <p:nvPr/>
        </p:nvCxnSpPr>
        <p:spPr>
          <a:xfrm>
            <a:off x="1385047" y="1582832"/>
            <a:ext cx="481853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AC5F62D0-955D-5CF7-A7CB-5D6AF6F06DD4}"/>
              </a:ext>
            </a:extLst>
          </p:cNvPr>
          <p:cNvCxnSpPr>
            <a:cxnSpLocks/>
          </p:cNvCxnSpPr>
          <p:nvPr/>
        </p:nvCxnSpPr>
        <p:spPr>
          <a:xfrm>
            <a:off x="1385047" y="2278157"/>
            <a:ext cx="481853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CB04E996-785E-C9BC-D3B2-3FA5B89D2B17}"/>
              </a:ext>
            </a:extLst>
          </p:cNvPr>
          <p:cNvCxnSpPr>
            <a:cxnSpLocks/>
          </p:cNvCxnSpPr>
          <p:nvPr/>
        </p:nvCxnSpPr>
        <p:spPr>
          <a:xfrm>
            <a:off x="1385047" y="2944907"/>
            <a:ext cx="1577228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17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33E4AECD-0E2B-0B36-0273-FC2830FA383D}"/>
              </a:ext>
            </a:extLst>
          </p:cNvPr>
          <p:cNvCxnSpPr/>
          <p:nvPr/>
        </p:nvCxnSpPr>
        <p:spPr>
          <a:xfrm>
            <a:off x="3489649" y="-167951"/>
            <a:ext cx="0" cy="7240555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396C382D-10EC-0945-D1BD-4A04BEB6A6BE}"/>
              </a:ext>
            </a:extLst>
          </p:cNvPr>
          <p:cNvSpPr/>
          <p:nvPr/>
        </p:nvSpPr>
        <p:spPr>
          <a:xfrm>
            <a:off x="2826789" y="989841"/>
            <a:ext cx="3190105" cy="101787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DF22D90-AC29-6436-C39E-CB3C61F25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32" y="272248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06AA33F7-1370-B9F2-078E-7C6198F89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12" y="2586814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FF085DD7-0B41-3256-5841-EC6CD59EE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9440" y="62437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7DF6CAE-53C8-857B-3C22-1072FAA5963D}"/>
              </a:ext>
            </a:extLst>
          </p:cNvPr>
          <p:cNvSpPr txBox="1"/>
          <p:nvPr/>
        </p:nvSpPr>
        <p:spPr>
          <a:xfrm>
            <a:off x="9215908" y="892638"/>
            <a:ext cx="1370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終極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D6439EB-F84A-D7C3-22E4-FF84A6508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670" y="2348179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3601CF43-542E-6F1D-73ED-A2BBDDF42339}"/>
              </a:ext>
            </a:extLst>
          </p:cNvPr>
          <p:cNvSpPr txBox="1"/>
          <p:nvPr/>
        </p:nvSpPr>
        <p:spPr>
          <a:xfrm>
            <a:off x="10678210" y="2649174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記憶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96029528-1EAF-7AF9-DF33-B1117599E5BA}"/>
              </a:ext>
            </a:extLst>
          </p:cNvPr>
          <p:cNvSpPr txBox="1"/>
          <p:nvPr/>
        </p:nvSpPr>
        <p:spPr>
          <a:xfrm>
            <a:off x="10613495" y="3107889"/>
            <a:ext cx="1059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經驗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B3224FEC-6C5E-0447-DC50-F45DD6904392}"/>
              </a:ext>
            </a:extLst>
          </p:cNvPr>
          <p:cNvCxnSpPr>
            <a:cxnSpLocks/>
          </p:cNvCxnSpPr>
          <p:nvPr/>
        </p:nvCxnSpPr>
        <p:spPr>
          <a:xfrm flipV="1">
            <a:off x="1393071" y="1475661"/>
            <a:ext cx="0" cy="120949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83B78D05-8998-F120-D975-D2E857CBD990}"/>
              </a:ext>
            </a:extLst>
          </p:cNvPr>
          <p:cNvCxnSpPr>
            <a:cxnSpLocks/>
          </p:cNvCxnSpPr>
          <p:nvPr/>
        </p:nvCxnSpPr>
        <p:spPr>
          <a:xfrm>
            <a:off x="1423861" y="1488790"/>
            <a:ext cx="1329981" cy="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364D1D60-CB28-1ED2-1162-B0BE4B62723C}"/>
              </a:ext>
            </a:extLst>
          </p:cNvPr>
          <p:cNvCxnSpPr>
            <a:cxnSpLocks/>
          </p:cNvCxnSpPr>
          <p:nvPr/>
        </p:nvCxnSpPr>
        <p:spPr>
          <a:xfrm>
            <a:off x="6062767" y="1461962"/>
            <a:ext cx="1504726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0B5FA672-2D21-25E1-4324-76A1552916D9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7567494" y="1492825"/>
            <a:ext cx="3484" cy="1093989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88A46CB1-820B-C64B-7B15-033FF71C6EFF}"/>
              </a:ext>
            </a:extLst>
          </p:cNvPr>
          <p:cNvCxnSpPr>
            <a:cxnSpLocks/>
          </p:cNvCxnSpPr>
          <p:nvPr/>
        </p:nvCxnSpPr>
        <p:spPr>
          <a:xfrm flipH="1">
            <a:off x="8248936" y="3113921"/>
            <a:ext cx="941448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7958F7AE-A38D-7913-C64A-66006C7E6D6E}"/>
              </a:ext>
            </a:extLst>
          </p:cNvPr>
          <p:cNvCxnSpPr>
            <a:cxnSpLocks/>
          </p:cNvCxnSpPr>
          <p:nvPr/>
        </p:nvCxnSpPr>
        <p:spPr>
          <a:xfrm flipH="1">
            <a:off x="8166127" y="1918619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45228349-F9EB-8166-599B-5CC39BB30B0F}"/>
              </a:ext>
            </a:extLst>
          </p:cNvPr>
          <p:cNvSpPr txBox="1"/>
          <p:nvPr/>
        </p:nvSpPr>
        <p:spPr>
          <a:xfrm>
            <a:off x="5408435" y="1546053"/>
            <a:ext cx="2753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狀態</a:t>
            </a: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8ABE4D35-9F91-238C-2AB1-B3018D5226AD}"/>
              </a:ext>
            </a:extLst>
          </p:cNvPr>
          <p:cNvSpPr txBox="1"/>
          <p:nvPr/>
        </p:nvSpPr>
        <p:spPr>
          <a:xfrm>
            <a:off x="518476" y="6166457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外界環境</a:t>
            </a: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AB7272F-B3A4-9409-DA11-DF3197CA8128}"/>
              </a:ext>
            </a:extLst>
          </p:cNvPr>
          <p:cNvSpPr txBox="1"/>
          <p:nvPr/>
        </p:nvSpPr>
        <p:spPr>
          <a:xfrm>
            <a:off x="6184448" y="6130285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Agent</a:t>
            </a:r>
            <a:endParaRPr lang="zh-TW" altLang="en-US" sz="28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90555DA-BB3F-9784-2F83-1731CC9BCDE3}"/>
              </a:ext>
            </a:extLst>
          </p:cNvPr>
          <p:cNvSpPr txBox="1"/>
          <p:nvPr/>
        </p:nvSpPr>
        <p:spPr>
          <a:xfrm>
            <a:off x="6815130" y="191611"/>
            <a:ext cx="29692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你會自律行動，安全的把考生帶出迷宮</a:t>
            </a:r>
            <a:endParaRPr lang="zh-TW" altLang="en-US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9B8F06F7-A688-CC8C-36A9-2A119B7B4DD7}"/>
              </a:ext>
            </a:extLst>
          </p:cNvPr>
          <p:cNvSpPr txBox="1"/>
          <p:nvPr/>
        </p:nvSpPr>
        <p:spPr>
          <a:xfrm>
            <a:off x="9534700" y="3556841"/>
            <a:ext cx="811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52D83D7E-010A-8938-AC27-2F955CF7A6D7}"/>
              </a:ext>
            </a:extLst>
          </p:cNvPr>
          <p:cNvSpPr txBox="1"/>
          <p:nvPr/>
        </p:nvSpPr>
        <p:spPr>
          <a:xfrm>
            <a:off x="3157018" y="1174687"/>
            <a:ext cx="25296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0D0D0D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眼前是遭遇複製體攻擊而重傷的愛黛兒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83A80E8A-7B73-738D-DFAD-E83DD98B9A28}"/>
              </a:ext>
            </a:extLst>
          </p:cNvPr>
          <p:cNvSpPr txBox="1"/>
          <p:nvPr/>
        </p:nvSpPr>
        <p:spPr>
          <a:xfrm>
            <a:off x="3693144" y="2036793"/>
            <a:ext cx="25296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(Image captioning)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9B4CAAF4-30E9-0F98-6AC0-2B576EEB5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731" y="4568949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C6A62053-4BDD-695C-18AD-8BD8903CE5EE}"/>
              </a:ext>
            </a:extLst>
          </p:cNvPr>
          <p:cNvSpPr txBox="1"/>
          <p:nvPr/>
        </p:nvSpPr>
        <p:spPr>
          <a:xfrm>
            <a:off x="9817455" y="4925465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計畫</a:t>
            </a: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F0226E5C-51AC-ABDD-B4EB-C49620F15AF5}"/>
              </a:ext>
            </a:extLst>
          </p:cNvPr>
          <p:cNvCxnSpPr>
            <a:cxnSpLocks/>
          </p:cNvCxnSpPr>
          <p:nvPr/>
        </p:nvCxnSpPr>
        <p:spPr>
          <a:xfrm>
            <a:off x="8248936" y="3912377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297D134D-F10E-F7A2-BCB3-648653271543}"/>
              </a:ext>
            </a:extLst>
          </p:cNvPr>
          <p:cNvSpPr/>
          <p:nvPr/>
        </p:nvSpPr>
        <p:spPr>
          <a:xfrm>
            <a:off x="2872488" y="4456165"/>
            <a:ext cx="3190105" cy="101787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?????</a:t>
            </a:r>
            <a:endParaRPr lang="zh-TW" altLang="en-US" sz="2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EA18F925-E1E0-DE86-4920-358DFB2FA840}"/>
              </a:ext>
            </a:extLst>
          </p:cNvPr>
          <p:cNvCxnSpPr>
            <a:cxnSpLocks/>
          </p:cNvCxnSpPr>
          <p:nvPr/>
        </p:nvCxnSpPr>
        <p:spPr>
          <a:xfrm flipH="1">
            <a:off x="6084597" y="4933810"/>
            <a:ext cx="1504726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58F52-EEAC-B8ED-214D-B41E65BFE688}"/>
              </a:ext>
            </a:extLst>
          </p:cNvPr>
          <p:cNvCxnSpPr>
            <a:cxnSpLocks/>
          </p:cNvCxnSpPr>
          <p:nvPr/>
        </p:nvCxnSpPr>
        <p:spPr>
          <a:xfrm>
            <a:off x="1411732" y="4970088"/>
            <a:ext cx="1342110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67B4D9BC-200F-CEC6-E236-D3FF2DD71802}"/>
              </a:ext>
            </a:extLst>
          </p:cNvPr>
          <p:cNvCxnSpPr>
            <a:cxnSpLocks/>
          </p:cNvCxnSpPr>
          <p:nvPr/>
        </p:nvCxnSpPr>
        <p:spPr>
          <a:xfrm flipV="1">
            <a:off x="1414769" y="4016327"/>
            <a:ext cx="0" cy="95376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0C2A693-9CAC-B242-41F7-B2A1B3905830}"/>
              </a:ext>
            </a:extLst>
          </p:cNvPr>
          <p:cNvSpPr txBox="1"/>
          <p:nvPr/>
        </p:nvSpPr>
        <p:spPr>
          <a:xfrm>
            <a:off x="5445430" y="4999163"/>
            <a:ext cx="2753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行動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79342DD5-32F1-4E54-771C-EF0562EEE2CA}"/>
              </a:ext>
            </a:extLst>
          </p:cNvPr>
          <p:cNvCxnSpPr>
            <a:cxnSpLocks/>
          </p:cNvCxnSpPr>
          <p:nvPr/>
        </p:nvCxnSpPr>
        <p:spPr>
          <a:xfrm flipH="1">
            <a:off x="7570662" y="3876099"/>
            <a:ext cx="3484" cy="1093989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CFC4F1FB-AF22-5FD2-EE25-912F75A9BB8A}"/>
              </a:ext>
            </a:extLst>
          </p:cNvPr>
          <p:cNvCxnSpPr>
            <a:cxnSpLocks/>
          </p:cNvCxnSpPr>
          <p:nvPr/>
        </p:nvCxnSpPr>
        <p:spPr>
          <a:xfrm flipH="1" flipV="1">
            <a:off x="8053452" y="3989559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20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9C0846-3D88-41B6-329F-E9491D489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9A05D16-BC98-5A05-4370-EC92560CF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541" y="185831"/>
            <a:ext cx="8659980" cy="495991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FCD6BA9-AC99-FDC3-A0A7-D4E704A43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8537" y="4004375"/>
            <a:ext cx="9171922" cy="26413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8D577FBE-3DEE-C99E-75D1-C7AD6D3D64D5}"/>
              </a:ext>
            </a:extLst>
          </p:cNvPr>
          <p:cNvSpPr txBox="1"/>
          <p:nvPr/>
        </p:nvSpPr>
        <p:spPr>
          <a:xfrm rot="5400000">
            <a:off x="1004046" y="5977825"/>
            <a:ext cx="1828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/>
              <a:t>……</a:t>
            </a:r>
            <a:endParaRPr lang="zh-TW" altLang="en-US" sz="2800" b="1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B637795B-577E-DD22-98C1-D1E5A47E1174}"/>
              </a:ext>
            </a:extLst>
          </p:cNvPr>
          <p:cNvCxnSpPr>
            <a:cxnSpLocks/>
          </p:cNvCxnSpPr>
          <p:nvPr/>
        </p:nvCxnSpPr>
        <p:spPr>
          <a:xfrm>
            <a:off x="1029447" y="2367057"/>
            <a:ext cx="627389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9309723A-393C-9254-F896-2FE1E5C7F4E0}"/>
              </a:ext>
            </a:extLst>
          </p:cNvPr>
          <p:cNvCxnSpPr>
            <a:cxnSpLocks/>
          </p:cNvCxnSpPr>
          <p:nvPr/>
        </p:nvCxnSpPr>
        <p:spPr>
          <a:xfrm>
            <a:off x="3155789" y="4377286"/>
            <a:ext cx="353529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1ADB7CD-0A2F-3804-A106-AF26A0474FE0}"/>
              </a:ext>
            </a:extLst>
          </p:cNvPr>
          <p:cNvSpPr txBox="1"/>
          <p:nvPr/>
        </p:nvSpPr>
        <p:spPr>
          <a:xfrm>
            <a:off x="7018298" y="4791428"/>
            <a:ext cx="4335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如何執行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???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91542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25E739-B213-4A11-793B-AB415E0CE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A02F1A-BAB2-44D5-7DBB-3C760FC50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338F1FD-321C-6FB6-2B44-97C675614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357" y="353023"/>
            <a:ext cx="6468378" cy="2810267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D498DDA8-385C-FEC9-FC60-3B7581E7A30B}"/>
              </a:ext>
            </a:extLst>
          </p:cNvPr>
          <p:cNvSpPr txBox="1"/>
          <p:nvPr/>
        </p:nvSpPr>
        <p:spPr>
          <a:xfrm>
            <a:off x="8079887" y="2793958"/>
            <a:ext cx="6092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https://arxiv.org/abs/2402.19299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1FFDF57-7256-9B9A-A109-AB577142E5ED}"/>
              </a:ext>
            </a:extLst>
          </p:cNvPr>
          <p:cNvSpPr txBox="1"/>
          <p:nvPr/>
        </p:nvSpPr>
        <p:spPr>
          <a:xfrm>
            <a:off x="7501247" y="6097949"/>
            <a:ext cx="7231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https://arxiv.org/abs/2402.03681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327B2E84-9CD5-B598-47F8-CE2EE08EB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357" y="3429000"/>
            <a:ext cx="6092890" cy="332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27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29EF13-BE46-23B9-87B2-30D247F30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今日多數人使用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的方式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8816ADF0-0FBC-DA15-23F0-D8A446C58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399" y="2857989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>
            <a:extLst>
              <a:ext uri="{FF2B5EF4-FFF2-40B4-BE49-F238E27FC236}">
                <a16:creationId xmlns:a16="http://schemas.microsoft.com/office/drawing/2014/main" id="{9AE85FAD-2E51-09CE-018D-1B1438858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61" y="2937298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>
            <a:extLst>
              <a:ext uri="{FF2B5EF4-FFF2-40B4-BE49-F238E27FC236}">
                <a16:creationId xmlns:a16="http://schemas.microsoft.com/office/drawing/2014/main" id="{4B285644-2AAC-4D25-33C4-061B250A2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659" y="408467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5C12C09C-2262-8C5C-BDBD-DB578135B157}"/>
              </a:ext>
            </a:extLst>
          </p:cNvPr>
          <p:cNvCxnSpPr/>
          <p:nvPr/>
        </p:nvCxnSpPr>
        <p:spPr>
          <a:xfrm>
            <a:off x="2210586" y="3252984"/>
            <a:ext cx="306044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60ED29BD-3480-80E5-E9F0-C42FFECC1FF6}"/>
              </a:ext>
            </a:extLst>
          </p:cNvPr>
          <p:cNvCxnSpPr>
            <a:cxnSpLocks/>
          </p:cNvCxnSpPr>
          <p:nvPr/>
        </p:nvCxnSpPr>
        <p:spPr>
          <a:xfrm flipH="1">
            <a:off x="2210585" y="3759947"/>
            <a:ext cx="306044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B2ABAB12-936E-0EF7-24E8-34F9FE35C2A0}"/>
              </a:ext>
            </a:extLst>
          </p:cNvPr>
          <p:cNvSpPr txBox="1"/>
          <p:nvPr/>
        </p:nvSpPr>
        <p:spPr>
          <a:xfrm>
            <a:off x="3103214" y="2522656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B265346-66EA-A4CF-8896-7097E0E88C4E}"/>
              </a:ext>
            </a:extLst>
          </p:cNvPr>
          <p:cNvSpPr txBox="1"/>
          <p:nvPr/>
        </p:nvSpPr>
        <p:spPr>
          <a:xfrm>
            <a:off x="5281125" y="4156498"/>
            <a:ext cx="162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u="sng" dirty="0"/>
              <a:t>AI Agent </a:t>
            </a:r>
            <a:endParaRPr lang="zh-TW" alt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317816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33E4AECD-0E2B-0B36-0273-FC2830FA383D}"/>
              </a:ext>
            </a:extLst>
          </p:cNvPr>
          <p:cNvCxnSpPr/>
          <p:nvPr/>
        </p:nvCxnSpPr>
        <p:spPr>
          <a:xfrm>
            <a:off x="3489649" y="-167951"/>
            <a:ext cx="0" cy="7240555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396C382D-10EC-0945-D1BD-4A04BEB6A6BE}"/>
              </a:ext>
            </a:extLst>
          </p:cNvPr>
          <p:cNvSpPr/>
          <p:nvPr/>
        </p:nvSpPr>
        <p:spPr>
          <a:xfrm>
            <a:off x="2826789" y="989841"/>
            <a:ext cx="3190105" cy="101787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DF22D90-AC29-6436-C39E-CB3C61F25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32" y="272248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06AA33F7-1370-B9F2-078E-7C6198F89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12" y="2586814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FF085DD7-0B41-3256-5841-EC6CD59EE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9440" y="62437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7DF6CAE-53C8-857B-3C22-1072FAA5963D}"/>
              </a:ext>
            </a:extLst>
          </p:cNvPr>
          <p:cNvSpPr txBox="1"/>
          <p:nvPr/>
        </p:nvSpPr>
        <p:spPr>
          <a:xfrm>
            <a:off x="9215908" y="892638"/>
            <a:ext cx="1370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終極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D6439EB-F84A-D7C3-22E4-FF84A6508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670" y="2348179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3601CF43-542E-6F1D-73ED-A2BBDDF42339}"/>
              </a:ext>
            </a:extLst>
          </p:cNvPr>
          <p:cNvSpPr txBox="1"/>
          <p:nvPr/>
        </p:nvSpPr>
        <p:spPr>
          <a:xfrm>
            <a:off x="10678210" y="2649174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記憶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96029528-1EAF-7AF9-DF33-B1117599E5BA}"/>
              </a:ext>
            </a:extLst>
          </p:cNvPr>
          <p:cNvSpPr txBox="1"/>
          <p:nvPr/>
        </p:nvSpPr>
        <p:spPr>
          <a:xfrm>
            <a:off x="10613495" y="3107889"/>
            <a:ext cx="1059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經驗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B3224FEC-6C5E-0447-DC50-F45DD6904392}"/>
              </a:ext>
            </a:extLst>
          </p:cNvPr>
          <p:cNvCxnSpPr>
            <a:cxnSpLocks/>
          </p:cNvCxnSpPr>
          <p:nvPr/>
        </p:nvCxnSpPr>
        <p:spPr>
          <a:xfrm flipV="1">
            <a:off x="1393071" y="1475661"/>
            <a:ext cx="0" cy="120949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83B78D05-8998-F120-D975-D2E857CBD990}"/>
              </a:ext>
            </a:extLst>
          </p:cNvPr>
          <p:cNvCxnSpPr>
            <a:cxnSpLocks/>
          </p:cNvCxnSpPr>
          <p:nvPr/>
        </p:nvCxnSpPr>
        <p:spPr>
          <a:xfrm>
            <a:off x="1423861" y="1488790"/>
            <a:ext cx="1329981" cy="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364D1D60-CB28-1ED2-1162-B0BE4B62723C}"/>
              </a:ext>
            </a:extLst>
          </p:cNvPr>
          <p:cNvCxnSpPr>
            <a:cxnSpLocks/>
          </p:cNvCxnSpPr>
          <p:nvPr/>
        </p:nvCxnSpPr>
        <p:spPr>
          <a:xfrm>
            <a:off x="6062767" y="1461962"/>
            <a:ext cx="1504726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0B5FA672-2D21-25E1-4324-76A1552916D9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7567494" y="1492825"/>
            <a:ext cx="3484" cy="1093989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88A46CB1-820B-C64B-7B15-033FF71C6EFF}"/>
              </a:ext>
            </a:extLst>
          </p:cNvPr>
          <p:cNvCxnSpPr>
            <a:cxnSpLocks/>
          </p:cNvCxnSpPr>
          <p:nvPr/>
        </p:nvCxnSpPr>
        <p:spPr>
          <a:xfrm flipH="1">
            <a:off x="8248936" y="3113921"/>
            <a:ext cx="941448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7958F7AE-A38D-7913-C64A-66006C7E6D6E}"/>
              </a:ext>
            </a:extLst>
          </p:cNvPr>
          <p:cNvCxnSpPr>
            <a:cxnSpLocks/>
          </p:cNvCxnSpPr>
          <p:nvPr/>
        </p:nvCxnSpPr>
        <p:spPr>
          <a:xfrm flipH="1">
            <a:off x="8166127" y="1918619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45228349-F9EB-8166-599B-5CC39BB30B0F}"/>
              </a:ext>
            </a:extLst>
          </p:cNvPr>
          <p:cNvSpPr txBox="1"/>
          <p:nvPr/>
        </p:nvSpPr>
        <p:spPr>
          <a:xfrm>
            <a:off x="5408435" y="1546053"/>
            <a:ext cx="2753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狀態</a:t>
            </a: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8ABE4D35-9F91-238C-2AB1-B3018D5226AD}"/>
              </a:ext>
            </a:extLst>
          </p:cNvPr>
          <p:cNvSpPr txBox="1"/>
          <p:nvPr/>
        </p:nvSpPr>
        <p:spPr>
          <a:xfrm>
            <a:off x="518476" y="6166457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外界環境</a:t>
            </a: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AB7272F-B3A4-9409-DA11-DF3197CA8128}"/>
              </a:ext>
            </a:extLst>
          </p:cNvPr>
          <p:cNvSpPr txBox="1"/>
          <p:nvPr/>
        </p:nvSpPr>
        <p:spPr>
          <a:xfrm>
            <a:off x="6184448" y="6130285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Agent</a:t>
            </a:r>
            <a:endParaRPr lang="zh-TW" altLang="en-US" sz="28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90555DA-BB3F-9784-2F83-1731CC9BCDE3}"/>
              </a:ext>
            </a:extLst>
          </p:cNvPr>
          <p:cNvSpPr txBox="1"/>
          <p:nvPr/>
        </p:nvSpPr>
        <p:spPr>
          <a:xfrm>
            <a:off x="6815130" y="191611"/>
            <a:ext cx="29692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你會自律行動，安全的把考生帶出迷宮</a:t>
            </a:r>
            <a:endParaRPr lang="zh-TW" altLang="en-US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9B8F06F7-A688-CC8C-36A9-2A119B7B4DD7}"/>
              </a:ext>
            </a:extLst>
          </p:cNvPr>
          <p:cNvSpPr txBox="1"/>
          <p:nvPr/>
        </p:nvSpPr>
        <p:spPr>
          <a:xfrm>
            <a:off x="9534700" y="3556841"/>
            <a:ext cx="811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52D83D7E-010A-8938-AC27-2F955CF7A6D7}"/>
              </a:ext>
            </a:extLst>
          </p:cNvPr>
          <p:cNvSpPr txBox="1"/>
          <p:nvPr/>
        </p:nvSpPr>
        <p:spPr>
          <a:xfrm>
            <a:off x="3157018" y="1174687"/>
            <a:ext cx="25296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0D0D0D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眼前是遭遇複製體攻擊而重傷的愛黛兒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83A80E8A-7B73-738D-DFAD-E83DD98B9A28}"/>
              </a:ext>
            </a:extLst>
          </p:cNvPr>
          <p:cNvSpPr txBox="1"/>
          <p:nvPr/>
        </p:nvSpPr>
        <p:spPr>
          <a:xfrm>
            <a:off x="3693144" y="2036793"/>
            <a:ext cx="25296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(Image captioning)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9B4CAAF4-30E9-0F98-6AC0-2B576EEB5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731" y="4568949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C6A62053-4BDD-695C-18AD-8BD8903CE5EE}"/>
              </a:ext>
            </a:extLst>
          </p:cNvPr>
          <p:cNvSpPr txBox="1"/>
          <p:nvPr/>
        </p:nvSpPr>
        <p:spPr>
          <a:xfrm>
            <a:off x="9817455" y="4925465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計畫</a:t>
            </a: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F0226E5C-51AC-ABDD-B4EB-C49620F15AF5}"/>
              </a:ext>
            </a:extLst>
          </p:cNvPr>
          <p:cNvCxnSpPr>
            <a:cxnSpLocks/>
          </p:cNvCxnSpPr>
          <p:nvPr/>
        </p:nvCxnSpPr>
        <p:spPr>
          <a:xfrm>
            <a:off x="8248936" y="3912377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297D134D-F10E-F7A2-BCB3-648653271543}"/>
              </a:ext>
            </a:extLst>
          </p:cNvPr>
          <p:cNvSpPr/>
          <p:nvPr/>
        </p:nvSpPr>
        <p:spPr>
          <a:xfrm>
            <a:off x="2872488" y="4456165"/>
            <a:ext cx="3190105" cy="101787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評估</a:t>
            </a:r>
            <a:r>
              <a:rPr lang="zh-TW" altLang="en-US" dirty="0">
                <a:solidFill>
                  <a:srgbClr val="0D0D0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愛黛兒的傷勢</a:t>
            </a:r>
            <a:endParaRPr lang="zh-TW" alt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EA18F925-E1E0-DE86-4920-358DFB2FA840}"/>
              </a:ext>
            </a:extLst>
          </p:cNvPr>
          <p:cNvCxnSpPr>
            <a:cxnSpLocks/>
          </p:cNvCxnSpPr>
          <p:nvPr/>
        </p:nvCxnSpPr>
        <p:spPr>
          <a:xfrm flipH="1">
            <a:off x="6084597" y="4933810"/>
            <a:ext cx="1504726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58F52-EEAC-B8ED-214D-B41E65BFE688}"/>
              </a:ext>
            </a:extLst>
          </p:cNvPr>
          <p:cNvCxnSpPr>
            <a:cxnSpLocks/>
          </p:cNvCxnSpPr>
          <p:nvPr/>
        </p:nvCxnSpPr>
        <p:spPr>
          <a:xfrm>
            <a:off x="1411732" y="4970088"/>
            <a:ext cx="1342110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67B4D9BC-200F-CEC6-E236-D3FF2DD71802}"/>
              </a:ext>
            </a:extLst>
          </p:cNvPr>
          <p:cNvCxnSpPr>
            <a:cxnSpLocks/>
          </p:cNvCxnSpPr>
          <p:nvPr/>
        </p:nvCxnSpPr>
        <p:spPr>
          <a:xfrm flipV="1">
            <a:off x="1414769" y="4016327"/>
            <a:ext cx="0" cy="95376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0C2A693-9CAC-B242-41F7-B2A1B3905830}"/>
              </a:ext>
            </a:extLst>
          </p:cNvPr>
          <p:cNvSpPr txBox="1"/>
          <p:nvPr/>
        </p:nvSpPr>
        <p:spPr>
          <a:xfrm>
            <a:off x="5445430" y="4999163"/>
            <a:ext cx="2753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行動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79342DD5-32F1-4E54-771C-EF0562EEE2CA}"/>
              </a:ext>
            </a:extLst>
          </p:cNvPr>
          <p:cNvCxnSpPr>
            <a:cxnSpLocks/>
          </p:cNvCxnSpPr>
          <p:nvPr/>
        </p:nvCxnSpPr>
        <p:spPr>
          <a:xfrm flipH="1">
            <a:off x="7570662" y="3876099"/>
            <a:ext cx="3484" cy="1093989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CFC4F1FB-AF22-5FD2-EE25-912F75A9BB8A}"/>
              </a:ext>
            </a:extLst>
          </p:cNvPr>
          <p:cNvCxnSpPr>
            <a:cxnSpLocks/>
          </p:cNvCxnSpPr>
          <p:nvPr/>
        </p:nvCxnSpPr>
        <p:spPr>
          <a:xfrm flipH="1" flipV="1">
            <a:off x="8053452" y="3989559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1A3D2640-ABB7-2BE1-C36A-35756A30E451}"/>
              </a:ext>
            </a:extLst>
          </p:cNvPr>
          <p:cNvSpPr txBox="1"/>
          <p:nvPr/>
        </p:nvSpPr>
        <p:spPr>
          <a:xfrm>
            <a:off x="3210089" y="1176454"/>
            <a:ext cx="2534482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0D0D0D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在評估愛黛兒的傷勢時，你遭遇複製體襲擊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7C2060C2-7922-8BBE-CC58-37F56E220674}"/>
              </a:ext>
            </a:extLst>
          </p:cNvPr>
          <p:cNvSpPr txBox="1"/>
          <p:nvPr/>
        </p:nvSpPr>
        <p:spPr>
          <a:xfrm>
            <a:off x="8499231" y="3833227"/>
            <a:ext cx="1025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反思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5" name="Picture 6">
            <a:extLst>
              <a:ext uri="{FF2B5EF4-FFF2-40B4-BE49-F238E27FC236}">
                <a16:creationId xmlns:a16="http://schemas.microsoft.com/office/drawing/2014/main" id="{796C5474-C07A-F19F-2B61-E09E7FDE0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3375" y="4645478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字方塊 25">
            <a:extLst>
              <a:ext uri="{FF2B5EF4-FFF2-40B4-BE49-F238E27FC236}">
                <a16:creationId xmlns:a16="http://schemas.microsoft.com/office/drawing/2014/main" id="{F08691D0-AF5E-775C-78CF-5EA27B48092E}"/>
              </a:ext>
            </a:extLst>
          </p:cNvPr>
          <p:cNvSpPr txBox="1"/>
          <p:nvPr/>
        </p:nvSpPr>
        <p:spPr>
          <a:xfrm>
            <a:off x="10155052" y="5847494"/>
            <a:ext cx="19894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https://arxiv.org/abs/2302.01560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B7AD051A-AD29-F84B-03F8-9F0F46FCD6C2}"/>
              </a:ext>
            </a:extLst>
          </p:cNvPr>
          <p:cNvSpPr txBox="1"/>
          <p:nvPr/>
        </p:nvSpPr>
        <p:spPr>
          <a:xfrm>
            <a:off x="10156155" y="5382524"/>
            <a:ext cx="14244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/>
              <a:t>DEPS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4187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/>
      <p:bldP spid="26" grpId="0"/>
      <p:bldP spid="2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C39F40-8CE4-0A52-323B-4974B6C3E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39449D-2964-A296-1ABC-74CFEF78C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F9E6169-E71D-FF22-40F4-EF3EFA4A9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87" y="365125"/>
            <a:ext cx="10158625" cy="5751978"/>
          </a:xfrm>
          <a:prstGeom prst="rect">
            <a:avLst/>
          </a:prstGeom>
        </p:spPr>
      </p:pic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B548A9AD-F7EC-F7F5-9B65-01C83CD0C3C5}"/>
              </a:ext>
            </a:extLst>
          </p:cNvPr>
          <p:cNvCxnSpPr>
            <a:cxnSpLocks/>
          </p:cNvCxnSpPr>
          <p:nvPr/>
        </p:nvCxnSpPr>
        <p:spPr>
          <a:xfrm>
            <a:off x="1638300" y="2640107"/>
            <a:ext cx="4780429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FACB6677-83FD-3E40-F7D3-4BAE6B2211FB}"/>
              </a:ext>
            </a:extLst>
          </p:cNvPr>
          <p:cNvCxnSpPr>
            <a:cxnSpLocks/>
          </p:cNvCxnSpPr>
          <p:nvPr/>
        </p:nvCxnSpPr>
        <p:spPr>
          <a:xfrm>
            <a:off x="1638300" y="3286313"/>
            <a:ext cx="1524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0D1FDB4A-45DB-6BD9-9FD5-E20415101360}"/>
              </a:ext>
            </a:extLst>
          </p:cNvPr>
          <p:cNvCxnSpPr>
            <a:cxnSpLocks/>
          </p:cNvCxnSpPr>
          <p:nvPr/>
        </p:nvCxnSpPr>
        <p:spPr>
          <a:xfrm>
            <a:off x="1727200" y="5686613"/>
            <a:ext cx="1117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05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33E4AECD-0E2B-0B36-0273-FC2830FA383D}"/>
              </a:ext>
            </a:extLst>
          </p:cNvPr>
          <p:cNvCxnSpPr/>
          <p:nvPr/>
        </p:nvCxnSpPr>
        <p:spPr>
          <a:xfrm>
            <a:off x="3489649" y="-167951"/>
            <a:ext cx="0" cy="7240555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396C382D-10EC-0945-D1BD-4A04BEB6A6BE}"/>
              </a:ext>
            </a:extLst>
          </p:cNvPr>
          <p:cNvSpPr/>
          <p:nvPr/>
        </p:nvSpPr>
        <p:spPr>
          <a:xfrm>
            <a:off x="2826789" y="989841"/>
            <a:ext cx="3190105" cy="101787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DF22D90-AC29-6436-C39E-CB3C61F25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32" y="272248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06AA33F7-1370-B9F2-078E-7C6198F89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12" y="2586814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FF085DD7-0B41-3256-5841-EC6CD59EE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9440" y="62437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7DF6CAE-53C8-857B-3C22-1072FAA5963D}"/>
              </a:ext>
            </a:extLst>
          </p:cNvPr>
          <p:cNvSpPr txBox="1"/>
          <p:nvPr/>
        </p:nvSpPr>
        <p:spPr>
          <a:xfrm>
            <a:off x="9215908" y="892638"/>
            <a:ext cx="1370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終極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D6439EB-F84A-D7C3-22E4-FF84A6508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670" y="2348179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3601CF43-542E-6F1D-73ED-A2BBDDF42339}"/>
              </a:ext>
            </a:extLst>
          </p:cNvPr>
          <p:cNvSpPr txBox="1"/>
          <p:nvPr/>
        </p:nvSpPr>
        <p:spPr>
          <a:xfrm>
            <a:off x="10678210" y="2649174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記憶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96029528-1EAF-7AF9-DF33-B1117599E5BA}"/>
              </a:ext>
            </a:extLst>
          </p:cNvPr>
          <p:cNvSpPr txBox="1"/>
          <p:nvPr/>
        </p:nvSpPr>
        <p:spPr>
          <a:xfrm>
            <a:off x="10613495" y="3107889"/>
            <a:ext cx="1059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經驗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B3224FEC-6C5E-0447-DC50-F45DD6904392}"/>
              </a:ext>
            </a:extLst>
          </p:cNvPr>
          <p:cNvCxnSpPr>
            <a:cxnSpLocks/>
          </p:cNvCxnSpPr>
          <p:nvPr/>
        </p:nvCxnSpPr>
        <p:spPr>
          <a:xfrm flipV="1">
            <a:off x="1393071" y="1475661"/>
            <a:ext cx="0" cy="120949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83B78D05-8998-F120-D975-D2E857CBD990}"/>
              </a:ext>
            </a:extLst>
          </p:cNvPr>
          <p:cNvCxnSpPr>
            <a:cxnSpLocks/>
          </p:cNvCxnSpPr>
          <p:nvPr/>
        </p:nvCxnSpPr>
        <p:spPr>
          <a:xfrm>
            <a:off x="1423861" y="1488790"/>
            <a:ext cx="1329981" cy="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364D1D60-CB28-1ED2-1162-B0BE4B62723C}"/>
              </a:ext>
            </a:extLst>
          </p:cNvPr>
          <p:cNvCxnSpPr>
            <a:cxnSpLocks/>
          </p:cNvCxnSpPr>
          <p:nvPr/>
        </p:nvCxnSpPr>
        <p:spPr>
          <a:xfrm>
            <a:off x="6062767" y="1461962"/>
            <a:ext cx="1504726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0B5FA672-2D21-25E1-4324-76A1552916D9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7567494" y="1492825"/>
            <a:ext cx="3484" cy="1093989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88A46CB1-820B-C64B-7B15-033FF71C6EFF}"/>
              </a:ext>
            </a:extLst>
          </p:cNvPr>
          <p:cNvCxnSpPr>
            <a:cxnSpLocks/>
          </p:cNvCxnSpPr>
          <p:nvPr/>
        </p:nvCxnSpPr>
        <p:spPr>
          <a:xfrm flipH="1">
            <a:off x="8248936" y="3113921"/>
            <a:ext cx="941448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7958F7AE-A38D-7913-C64A-66006C7E6D6E}"/>
              </a:ext>
            </a:extLst>
          </p:cNvPr>
          <p:cNvCxnSpPr>
            <a:cxnSpLocks/>
          </p:cNvCxnSpPr>
          <p:nvPr/>
        </p:nvCxnSpPr>
        <p:spPr>
          <a:xfrm flipH="1">
            <a:off x="8166127" y="1918619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45228349-F9EB-8166-599B-5CC39BB30B0F}"/>
              </a:ext>
            </a:extLst>
          </p:cNvPr>
          <p:cNvSpPr txBox="1"/>
          <p:nvPr/>
        </p:nvSpPr>
        <p:spPr>
          <a:xfrm>
            <a:off x="5408435" y="1546053"/>
            <a:ext cx="2753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狀態</a:t>
            </a: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8ABE4D35-9F91-238C-2AB1-B3018D5226AD}"/>
              </a:ext>
            </a:extLst>
          </p:cNvPr>
          <p:cNvSpPr txBox="1"/>
          <p:nvPr/>
        </p:nvSpPr>
        <p:spPr>
          <a:xfrm>
            <a:off x="518476" y="6166457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外界環境</a:t>
            </a: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AB7272F-B3A4-9409-DA11-DF3197CA8128}"/>
              </a:ext>
            </a:extLst>
          </p:cNvPr>
          <p:cNvSpPr txBox="1"/>
          <p:nvPr/>
        </p:nvSpPr>
        <p:spPr>
          <a:xfrm>
            <a:off x="6184448" y="6130285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Agent</a:t>
            </a:r>
            <a:endParaRPr lang="zh-TW" altLang="en-US" sz="28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90555DA-BB3F-9784-2F83-1731CC9BCDE3}"/>
              </a:ext>
            </a:extLst>
          </p:cNvPr>
          <p:cNvSpPr txBox="1"/>
          <p:nvPr/>
        </p:nvSpPr>
        <p:spPr>
          <a:xfrm>
            <a:off x="6815130" y="191611"/>
            <a:ext cx="29692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你會自律行動，安全的把考生帶出迷宮</a:t>
            </a:r>
            <a:endParaRPr lang="zh-TW" altLang="en-US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52D83D7E-010A-8938-AC27-2F955CF7A6D7}"/>
              </a:ext>
            </a:extLst>
          </p:cNvPr>
          <p:cNvSpPr txBox="1"/>
          <p:nvPr/>
        </p:nvSpPr>
        <p:spPr>
          <a:xfrm>
            <a:off x="3157018" y="1174687"/>
            <a:ext cx="25296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0D0D0D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眼前是遭遇複製體攻擊而重傷的愛黛兒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83A80E8A-7B73-738D-DFAD-E83DD98B9A28}"/>
              </a:ext>
            </a:extLst>
          </p:cNvPr>
          <p:cNvSpPr txBox="1"/>
          <p:nvPr/>
        </p:nvSpPr>
        <p:spPr>
          <a:xfrm>
            <a:off x="3693144" y="2036793"/>
            <a:ext cx="25296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(Image captioning)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9B4CAAF4-30E9-0F98-6AC0-2B576EEB5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731" y="4568949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C6A62053-4BDD-695C-18AD-8BD8903CE5EE}"/>
              </a:ext>
            </a:extLst>
          </p:cNvPr>
          <p:cNvSpPr txBox="1"/>
          <p:nvPr/>
        </p:nvSpPr>
        <p:spPr>
          <a:xfrm>
            <a:off x="9817455" y="4925465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計畫</a:t>
            </a: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F0226E5C-51AC-ABDD-B4EB-C49620F15AF5}"/>
              </a:ext>
            </a:extLst>
          </p:cNvPr>
          <p:cNvCxnSpPr>
            <a:cxnSpLocks/>
          </p:cNvCxnSpPr>
          <p:nvPr/>
        </p:nvCxnSpPr>
        <p:spPr>
          <a:xfrm>
            <a:off x="8248936" y="3912377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297D134D-F10E-F7A2-BCB3-648653271543}"/>
              </a:ext>
            </a:extLst>
          </p:cNvPr>
          <p:cNvSpPr/>
          <p:nvPr/>
        </p:nvSpPr>
        <p:spPr>
          <a:xfrm>
            <a:off x="2872488" y="4456165"/>
            <a:ext cx="3190105" cy="101787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評估</a:t>
            </a:r>
            <a:r>
              <a:rPr lang="zh-TW" altLang="en-US" dirty="0">
                <a:solidFill>
                  <a:srgbClr val="0D0D0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愛黛兒的傷勢</a:t>
            </a:r>
            <a:endParaRPr lang="zh-TW" alt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EA18F925-E1E0-DE86-4920-358DFB2FA840}"/>
              </a:ext>
            </a:extLst>
          </p:cNvPr>
          <p:cNvCxnSpPr>
            <a:cxnSpLocks/>
          </p:cNvCxnSpPr>
          <p:nvPr/>
        </p:nvCxnSpPr>
        <p:spPr>
          <a:xfrm flipH="1">
            <a:off x="6084597" y="4933810"/>
            <a:ext cx="1504726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58F52-EEAC-B8ED-214D-B41E65BFE688}"/>
              </a:ext>
            </a:extLst>
          </p:cNvPr>
          <p:cNvCxnSpPr>
            <a:cxnSpLocks/>
          </p:cNvCxnSpPr>
          <p:nvPr/>
        </p:nvCxnSpPr>
        <p:spPr>
          <a:xfrm>
            <a:off x="1411732" y="4970088"/>
            <a:ext cx="1342110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67B4D9BC-200F-CEC6-E236-D3FF2DD71802}"/>
              </a:ext>
            </a:extLst>
          </p:cNvPr>
          <p:cNvCxnSpPr>
            <a:cxnSpLocks/>
          </p:cNvCxnSpPr>
          <p:nvPr/>
        </p:nvCxnSpPr>
        <p:spPr>
          <a:xfrm flipV="1">
            <a:off x="1414769" y="4016327"/>
            <a:ext cx="0" cy="95376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0C2A693-9CAC-B242-41F7-B2A1B3905830}"/>
              </a:ext>
            </a:extLst>
          </p:cNvPr>
          <p:cNvSpPr txBox="1"/>
          <p:nvPr/>
        </p:nvSpPr>
        <p:spPr>
          <a:xfrm>
            <a:off x="5445430" y="4999163"/>
            <a:ext cx="2753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行動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79342DD5-32F1-4E54-771C-EF0562EEE2CA}"/>
              </a:ext>
            </a:extLst>
          </p:cNvPr>
          <p:cNvCxnSpPr>
            <a:cxnSpLocks/>
          </p:cNvCxnSpPr>
          <p:nvPr/>
        </p:nvCxnSpPr>
        <p:spPr>
          <a:xfrm flipH="1">
            <a:off x="7570662" y="3876099"/>
            <a:ext cx="3484" cy="1093989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CFC4F1FB-AF22-5FD2-EE25-912F75A9BB8A}"/>
              </a:ext>
            </a:extLst>
          </p:cNvPr>
          <p:cNvCxnSpPr>
            <a:cxnSpLocks/>
          </p:cNvCxnSpPr>
          <p:nvPr/>
        </p:nvCxnSpPr>
        <p:spPr>
          <a:xfrm flipH="1" flipV="1">
            <a:off x="8053452" y="3989559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1A3D2640-ABB7-2BE1-C36A-35756A30E451}"/>
              </a:ext>
            </a:extLst>
          </p:cNvPr>
          <p:cNvSpPr txBox="1"/>
          <p:nvPr/>
        </p:nvSpPr>
        <p:spPr>
          <a:xfrm>
            <a:off x="3210089" y="1176454"/>
            <a:ext cx="2534482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0D0D0D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在評估愛黛兒的傷勢時，你遭遇複製體襲擊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7C2060C2-7922-8BBE-CC58-37F56E220674}"/>
              </a:ext>
            </a:extLst>
          </p:cNvPr>
          <p:cNvSpPr txBox="1"/>
          <p:nvPr/>
        </p:nvSpPr>
        <p:spPr>
          <a:xfrm>
            <a:off x="8499231" y="3833227"/>
            <a:ext cx="1025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反思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5" name="Picture 6">
            <a:extLst>
              <a:ext uri="{FF2B5EF4-FFF2-40B4-BE49-F238E27FC236}">
                <a16:creationId xmlns:a16="http://schemas.microsoft.com/office/drawing/2014/main" id="{796C5474-C07A-F19F-2B61-E09E7FDE0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3375" y="4645478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字方塊 25">
            <a:extLst>
              <a:ext uri="{FF2B5EF4-FFF2-40B4-BE49-F238E27FC236}">
                <a16:creationId xmlns:a16="http://schemas.microsoft.com/office/drawing/2014/main" id="{F08691D0-AF5E-775C-78CF-5EA27B48092E}"/>
              </a:ext>
            </a:extLst>
          </p:cNvPr>
          <p:cNvSpPr txBox="1"/>
          <p:nvPr/>
        </p:nvSpPr>
        <p:spPr>
          <a:xfrm>
            <a:off x="10155052" y="5847494"/>
            <a:ext cx="19894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https://arxiv.org/abs/2302.01560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B7AD051A-AD29-F84B-03F8-9F0F46FCD6C2}"/>
              </a:ext>
            </a:extLst>
          </p:cNvPr>
          <p:cNvSpPr txBox="1"/>
          <p:nvPr/>
        </p:nvSpPr>
        <p:spPr>
          <a:xfrm>
            <a:off x="10156155" y="5382524"/>
            <a:ext cx="14244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/>
              <a:t>DEPS</a:t>
            </a:r>
            <a:endParaRPr lang="zh-TW" altLang="en-US" sz="2400" dirty="0"/>
          </a:p>
        </p:txBody>
      </p: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6B0BA2B4-C191-F80C-6FDC-B6655F0E10D8}"/>
              </a:ext>
            </a:extLst>
          </p:cNvPr>
          <p:cNvCxnSpPr>
            <a:cxnSpLocks/>
          </p:cNvCxnSpPr>
          <p:nvPr/>
        </p:nvCxnSpPr>
        <p:spPr>
          <a:xfrm>
            <a:off x="8326692" y="3284982"/>
            <a:ext cx="941448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2">
            <a:extLst>
              <a:ext uri="{FF2B5EF4-FFF2-40B4-BE49-F238E27FC236}">
                <a16:creationId xmlns:a16="http://schemas.microsoft.com/office/drawing/2014/main" id="{7A8AE784-AFE3-F0E1-EF27-9A2272382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5953" y="3651577"/>
            <a:ext cx="1001612" cy="100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文字方塊 32">
            <a:extLst>
              <a:ext uri="{FF2B5EF4-FFF2-40B4-BE49-F238E27FC236}">
                <a16:creationId xmlns:a16="http://schemas.microsoft.com/office/drawing/2014/main" id="{464B2C14-DB2E-8166-8A2C-8E48FFC3AC29}"/>
              </a:ext>
            </a:extLst>
          </p:cNvPr>
          <p:cNvSpPr txBox="1"/>
          <p:nvPr/>
        </p:nvSpPr>
        <p:spPr>
          <a:xfrm>
            <a:off x="3581851" y="2616648"/>
            <a:ext cx="60928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 err="1"/>
              <a:t>ReAct</a:t>
            </a:r>
            <a:r>
              <a:rPr lang="zh-TW" altLang="en-US" sz="2400" dirty="0"/>
              <a:t> </a:t>
            </a:r>
            <a:r>
              <a:rPr lang="en-US" altLang="zh-TW" sz="2400" dirty="0"/>
              <a:t>= Reason + Act</a:t>
            </a:r>
            <a:endParaRPr lang="zh-TW" altLang="en-US" sz="2400" dirty="0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73C25E70-E937-79D2-83EE-1B06A63899F5}"/>
              </a:ext>
            </a:extLst>
          </p:cNvPr>
          <p:cNvSpPr txBox="1"/>
          <p:nvPr/>
        </p:nvSpPr>
        <p:spPr>
          <a:xfrm>
            <a:off x="3554365" y="3787167"/>
            <a:ext cx="6092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https://arxiv.org/abs/2303.11366</a:t>
            </a: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EB4019B4-B621-C44B-2F90-D5E5B49E61C3}"/>
              </a:ext>
            </a:extLst>
          </p:cNvPr>
          <p:cNvSpPr txBox="1"/>
          <p:nvPr/>
        </p:nvSpPr>
        <p:spPr>
          <a:xfrm>
            <a:off x="3591697" y="3012792"/>
            <a:ext cx="3369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https://arxiv.org/abs/2210.03629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424F2450-88ED-200D-7804-8D9CF3108659}"/>
              </a:ext>
            </a:extLst>
          </p:cNvPr>
          <p:cNvSpPr txBox="1"/>
          <p:nvPr/>
        </p:nvSpPr>
        <p:spPr>
          <a:xfrm>
            <a:off x="3578511" y="3363440"/>
            <a:ext cx="60928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 err="1"/>
              <a:t>Reflexion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5897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14FC7C-1F62-DA6B-D1C5-A9BFCC5BC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4A4EC8F-3398-3984-88C7-0BDD9DE6D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1D4051E-AD70-A356-360B-BC909DE4F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35227"/>
            <a:ext cx="10563910" cy="6157648"/>
          </a:xfrm>
          <a:prstGeom prst="rect">
            <a:avLst/>
          </a:prstGeom>
        </p:spPr>
      </p:pic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389011D1-0995-ADA2-C811-BAB3AC97BC32}"/>
              </a:ext>
            </a:extLst>
          </p:cNvPr>
          <p:cNvCxnSpPr>
            <a:cxnSpLocks/>
          </p:cNvCxnSpPr>
          <p:nvPr/>
        </p:nvCxnSpPr>
        <p:spPr>
          <a:xfrm>
            <a:off x="1559859" y="3263153"/>
            <a:ext cx="265355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73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33E4AECD-0E2B-0B36-0273-FC2830FA383D}"/>
              </a:ext>
            </a:extLst>
          </p:cNvPr>
          <p:cNvCxnSpPr/>
          <p:nvPr/>
        </p:nvCxnSpPr>
        <p:spPr>
          <a:xfrm>
            <a:off x="3489649" y="-167951"/>
            <a:ext cx="0" cy="7240555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396C382D-10EC-0945-D1BD-4A04BEB6A6BE}"/>
              </a:ext>
            </a:extLst>
          </p:cNvPr>
          <p:cNvSpPr/>
          <p:nvPr/>
        </p:nvSpPr>
        <p:spPr>
          <a:xfrm>
            <a:off x="2826789" y="989841"/>
            <a:ext cx="3190105" cy="101787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DF22D90-AC29-6436-C39E-CB3C61F25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32" y="272248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06AA33F7-1370-B9F2-078E-7C6198F89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12" y="2586814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FF085DD7-0B41-3256-5841-EC6CD59EE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9440" y="62437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7DF6CAE-53C8-857B-3C22-1072FAA5963D}"/>
              </a:ext>
            </a:extLst>
          </p:cNvPr>
          <p:cNvSpPr txBox="1"/>
          <p:nvPr/>
        </p:nvSpPr>
        <p:spPr>
          <a:xfrm>
            <a:off x="9215908" y="892638"/>
            <a:ext cx="1370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終極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D6439EB-F84A-D7C3-22E4-FF84A6508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670" y="2348179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3601CF43-542E-6F1D-73ED-A2BBDDF42339}"/>
              </a:ext>
            </a:extLst>
          </p:cNvPr>
          <p:cNvSpPr txBox="1"/>
          <p:nvPr/>
        </p:nvSpPr>
        <p:spPr>
          <a:xfrm>
            <a:off x="10678210" y="2649174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記憶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96029528-1EAF-7AF9-DF33-B1117599E5BA}"/>
              </a:ext>
            </a:extLst>
          </p:cNvPr>
          <p:cNvSpPr txBox="1"/>
          <p:nvPr/>
        </p:nvSpPr>
        <p:spPr>
          <a:xfrm>
            <a:off x="10613495" y="3107889"/>
            <a:ext cx="1059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經驗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B3224FEC-6C5E-0447-DC50-F45DD6904392}"/>
              </a:ext>
            </a:extLst>
          </p:cNvPr>
          <p:cNvCxnSpPr>
            <a:cxnSpLocks/>
          </p:cNvCxnSpPr>
          <p:nvPr/>
        </p:nvCxnSpPr>
        <p:spPr>
          <a:xfrm flipV="1">
            <a:off x="1393071" y="1475661"/>
            <a:ext cx="0" cy="120949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83B78D05-8998-F120-D975-D2E857CBD990}"/>
              </a:ext>
            </a:extLst>
          </p:cNvPr>
          <p:cNvCxnSpPr>
            <a:cxnSpLocks/>
          </p:cNvCxnSpPr>
          <p:nvPr/>
        </p:nvCxnSpPr>
        <p:spPr>
          <a:xfrm>
            <a:off x="1423861" y="1488790"/>
            <a:ext cx="1329981" cy="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364D1D60-CB28-1ED2-1162-B0BE4B62723C}"/>
              </a:ext>
            </a:extLst>
          </p:cNvPr>
          <p:cNvCxnSpPr>
            <a:cxnSpLocks/>
          </p:cNvCxnSpPr>
          <p:nvPr/>
        </p:nvCxnSpPr>
        <p:spPr>
          <a:xfrm>
            <a:off x="6062767" y="1461962"/>
            <a:ext cx="1504726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0B5FA672-2D21-25E1-4324-76A1552916D9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7567494" y="1492825"/>
            <a:ext cx="3484" cy="1093989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88A46CB1-820B-C64B-7B15-033FF71C6EFF}"/>
              </a:ext>
            </a:extLst>
          </p:cNvPr>
          <p:cNvCxnSpPr>
            <a:cxnSpLocks/>
          </p:cNvCxnSpPr>
          <p:nvPr/>
        </p:nvCxnSpPr>
        <p:spPr>
          <a:xfrm flipH="1">
            <a:off x="8248936" y="3113921"/>
            <a:ext cx="941448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7958F7AE-A38D-7913-C64A-66006C7E6D6E}"/>
              </a:ext>
            </a:extLst>
          </p:cNvPr>
          <p:cNvCxnSpPr>
            <a:cxnSpLocks/>
          </p:cNvCxnSpPr>
          <p:nvPr/>
        </p:nvCxnSpPr>
        <p:spPr>
          <a:xfrm flipH="1">
            <a:off x="8166127" y="1918619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45228349-F9EB-8166-599B-5CC39BB30B0F}"/>
              </a:ext>
            </a:extLst>
          </p:cNvPr>
          <p:cNvSpPr txBox="1"/>
          <p:nvPr/>
        </p:nvSpPr>
        <p:spPr>
          <a:xfrm>
            <a:off x="5408435" y="1546053"/>
            <a:ext cx="2753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狀態</a:t>
            </a: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8ABE4D35-9F91-238C-2AB1-B3018D5226AD}"/>
              </a:ext>
            </a:extLst>
          </p:cNvPr>
          <p:cNvSpPr txBox="1"/>
          <p:nvPr/>
        </p:nvSpPr>
        <p:spPr>
          <a:xfrm>
            <a:off x="518476" y="6166457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外界環境</a:t>
            </a: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AB7272F-B3A4-9409-DA11-DF3197CA8128}"/>
              </a:ext>
            </a:extLst>
          </p:cNvPr>
          <p:cNvSpPr txBox="1"/>
          <p:nvPr/>
        </p:nvSpPr>
        <p:spPr>
          <a:xfrm>
            <a:off x="6184448" y="6130285"/>
            <a:ext cx="1676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Agent</a:t>
            </a:r>
            <a:endParaRPr lang="zh-TW" altLang="en-US" sz="28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90555DA-BB3F-9784-2F83-1731CC9BCDE3}"/>
              </a:ext>
            </a:extLst>
          </p:cNvPr>
          <p:cNvSpPr txBox="1"/>
          <p:nvPr/>
        </p:nvSpPr>
        <p:spPr>
          <a:xfrm>
            <a:off x="6815130" y="191611"/>
            <a:ext cx="29692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你會自律行動，安全的把考生帶出迷宮</a:t>
            </a:r>
            <a:endParaRPr lang="zh-TW" altLang="en-US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52D83D7E-010A-8938-AC27-2F955CF7A6D7}"/>
              </a:ext>
            </a:extLst>
          </p:cNvPr>
          <p:cNvSpPr txBox="1"/>
          <p:nvPr/>
        </p:nvSpPr>
        <p:spPr>
          <a:xfrm>
            <a:off x="3157018" y="1174687"/>
            <a:ext cx="25296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0D0D0D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眼前是遭遇複製體攻擊而重傷的愛黛兒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83A80E8A-7B73-738D-DFAD-E83DD98B9A28}"/>
              </a:ext>
            </a:extLst>
          </p:cNvPr>
          <p:cNvSpPr txBox="1"/>
          <p:nvPr/>
        </p:nvSpPr>
        <p:spPr>
          <a:xfrm>
            <a:off x="3693144" y="2036793"/>
            <a:ext cx="25296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(Image captioning)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9B4CAAF4-30E9-0F98-6AC0-2B576EEB5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731" y="4568949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C6A62053-4BDD-695C-18AD-8BD8903CE5EE}"/>
              </a:ext>
            </a:extLst>
          </p:cNvPr>
          <p:cNvSpPr txBox="1"/>
          <p:nvPr/>
        </p:nvSpPr>
        <p:spPr>
          <a:xfrm>
            <a:off x="9817455" y="4925465"/>
            <a:ext cx="1370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計畫</a:t>
            </a: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F0226E5C-51AC-ABDD-B4EB-C49620F15AF5}"/>
              </a:ext>
            </a:extLst>
          </p:cNvPr>
          <p:cNvCxnSpPr>
            <a:cxnSpLocks/>
          </p:cNvCxnSpPr>
          <p:nvPr/>
        </p:nvCxnSpPr>
        <p:spPr>
          <a:xfrm>
            <a:off x="8248936" y="3912377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297D134D-F10E-F7A2-BCB3-648653271543}"/>
              </a:ext>
            </a:extLst>
          </p:cNvPr>
          <p:cNvSpPr/>
          <p:nvPr/>
        </p:nvSpPr>
        <p:spPr>
          <a:xfrm>
            <a:off x="2872488" y="4456165"/>
            <a:ext cx="3190105" cy="101787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?????</a:t>
            </a:r>
            <a:endParaRPr lang="zh-TW" alt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EA18F925-E1E0-DE86-4920-358DFB2FA840}"/>
              </a:ext>
            </a:extLst>
          </p:cNvPr>
          <p:cNvCxnSpPr>
            <a:cxnSpLocks/>
          </p:cNvCxnSpPr>
          <p:nvPr/>
        </p:nvCxnSpPr>
        <p:spPr>
          <a:xfrm flipH="1">
            <a:off x="6084597" y="4933810"/>
            <a:ext cx="1504726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58F52-EEAC-B8ED-214D-B41E65BFE688}"/>
              </a:ext>
            </a:extLst>
          </p:cNvPr>
          <p:cNvCxnSpPr>
            <a:cxnSpLocks/>
          </p:cNvCxnSpPr>
          <p:nvPr/>
        </p:nvCxnSpPr>
        <p:spPr>
          <a:xfrm>
            <a:off x="1411732" y="4970088"/>
            <a:ext cx="1342110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67B4D9BC-200F-CEC6-E236-D3FF2DD71802}"/>
              </a:ext>
            </a:extLst>
          </p:cNvPr>
          <p:cNvCxnSpPr>
            <a:cxnSpLocks/>
          </p:cNvCxnSpPr>
          <p:nvPr/>
        </p:nvCxnSpPr>
        <p:spPr>
          <a:xfrm flipV="1">
            <a:off x="1414769" y="4016327"/>
            <a:ext cx="0" cy="953761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0C2A693-9CAC-B242-41F7-B2A1B3905830}"/>
              </a:ext>
            </a:extLst>
          </p:cNvPr>
          <p:cNvSpPr txBox="1"/>
          <p:nvPr/>
        </p:nvSpPr>
        <p:spPr>
          <a:xfrm>
            <a:off x="5445430" y="4999163"/>
            <a:ext cx="2753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行動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79342DD5-32F1-4E54-771C-EF0562EEE2CA}"/>
              </a:ext>
            </a:extLst>
          </p:cNvPr>
          <p:cNvCxnSpPr>
            <a:cxnSpLocks/>
          </p:cNvCxnSpPr>
          <p:nvPr/>
        </p:nvCxnSpPr>
        <p:spPr>
          <a:xfrm flipH="1">
            <a:off x="7570662" y="3876099"/>
            <a:ext cx="3484" cy="1093989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CFC4F1FB-AF22-5FD2-EE25-912F75A9BB8A}"/>
              </a:ext>
            </a:extLst>
          </p:cNvPr>
          <p:cNvCxnSpPr>
            <a:cxnSpLocks/>
          </p:cNvCxnSpPr>
          <p:nvPr/>
        </p:nvCxnSpPr>
        <p:spPr>
          <a:xfrm flipH="1" flipV="1">
            <a:off x="8053452" y="3989559"/>
            <a:ext cx="666208" cy="616117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1A3D2640-ABB7-2BE1-C36A-35756A30E451}"/>
              </a:ext>
            </a:extLst>
          </p:cNvPr>
          <p:cNvSpPr txBox="1"/>
          <p:nvPr/>
        </p:nvSpPr>
        <p:spPr>
          <a:xfrm>
            <a:off x="3210089" y="1176454"/>
            <a:ext cx="2534482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0D0D0D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眼前是遭遇複製體攻擊而重傷的愛黛兒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7C2060C2-7922-8BBE-CC58-37F56E220674}"/>
              </a:ext>
            </a:extLst>
          </p:cNvPr>
          <p:cNvSpPr txBox="1"/>
          <p:nvPr/>
        </p:nvSpPr>
        <p:spPr>
          <a:xfrm>
            <a:off x="8499231" y="3833227"/>
            <a:ext cx="1025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反思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5" name="Picture 6">
            <a:extLst>
              <a:ext uri="{FF2B5EF4-FFF2-40B4-BE49-F238E27FC236}">
                <a16:creationId xmlns:a16="http://schemas.microsoft.com/office/drawing/2014/main" id="{796C5474-C07A-F19F-2B61-E09E7FDE0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3375" y="4645478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字方塊 25">
            <a:extLst>
              <a:ext uri="{FF2B5EF4-FFF2-40B4-BE49-F238E27FC236}">
                <a16:creationId xmlns:a16="http://schemas.microsoft.com/office/drawing/2014/main" id="{F08691D0-AF5E-775C-78CF-5EA27B48092E}"/>
              </a:ext>
            </a:extLst>
          </p:cNvPr>
          <p:cNvSpPr txBox="1"/>
          <p:nvPr/>
        </p:nvSpPr>
        <p:spPr>
          <a:xfrm>
            <a:off x="10155052" y="5847494"/>
            <a:ext cx="19894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https://arxiv.org/abs/2302.01560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B7AD051A-AD29-F84B-03F8-9F0F46FCD6C2}"/>
              </a:ext>
            </a:extLst>
          </p:cNvPr>
          <p:cNvSpPr txBox="1"/>
          <p:nvPr/>
        </p:nvSpPr>
        <p:spPr>
          <a:xfrm>
            <a:off x="10156155" y="5382524"/>
            <a:ext cx="14244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/>
              <a:t>DEPS</a:t>
            </a:r>
            <a:endParaRPr lang="zh-TW" altLang="en-US" sz="2400" dirty="0"/>
          </a:p>
        </p:txBody>
      </p: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6B0BA2B4-C191-F80C-6FDC-B6655F0E10D8}"/>
              </a:ext>
            </a:extLst>
          </p:cNvPr>
          <p:cNvCxnSpPr>
            <a:cxnSpLocks/>
          </p:cNvCxnSpPr>
          <p:nvPr/>
        </p:nvCxnSpPr>
        <p:spPr>
          <a:xfrm>
            <a:off x="8326692" y="3284982"/>
            <a:ext cx="941448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2">
            <a:extLst>
              <a:ext uri="{FF2B5EF4-FFF2-40B4-BE49-F238E27FC236}">
                <a16:creationId xmlns:a16="http://schemas.microsoft.com/office/drawing/2014/main" id="{7A8AE784-AFE3-F0E1-EF27-9A2272382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5953" y="3651577"/>
            <a:ext cx="1001612" cy="100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文字方塊 32">
            <a:extLst>
              <a:ext uri="{FF2B5EF4-FFF2-40B4-BE49-F238E27FC236}">
                <a16:creationId xmlns:a16="http://schemas.microsoft.com/office/drawing/2014/main" id="{464B2C14-DB2E-8166-8A2C-8E48FFC3AC29}"/>
              </a:ext>
            </a:extLst>
          </p:cNvPr>
          <p:cNvSpPr txBox="1"/>
          <p:nvPr/>
        </p:nvSpPr>
        <p:spPr>
          <a:xfrm>
            <a:off x="3581851" y="2616648"/>
            <a:ext cx="60928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 err="1"/>
              <a:t>ReAct</a:t>
            </a:r>
            <a:r>
              <a:rPr lang="zh-TW" altLang="en-US" sz="2400" dirty="0"/>
              <a:t> </a:t>
            </a:r>
            <a:r>
              <a:rPr lang="en-US" altLang="zh-TW" sz="2400" dirty="0"/>
              <a:t>= Reason + Act</a:t>
            </a:r>
            <a:endParaRPr lang="zh-TW" altLang="en-US" sz="2400" dirty="0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73C25E70-E937-79D2-83EE-1B06A63899F5}"/>
              </a:ext>
            </a:extLst>
          </p:cNvPr>
          <p:cNvSpPr txBox="1"/>
          <p:nvPr/>
        </p:nvSpPr>
        <p:spPr>
          <a:xfrm>
            <a:off x="3554365" y="3787167"/>
            <a:ext cx="6092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https://arxiv.org/abs/2303.11366</a:t>
            </a: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EB4019B4-B621-C44B-2F90-D5E5B49E61C3}"/>
              </a:ext>
            </a:extLst>
          </p:cNvPr>
          <p:cNvSpPr txBox="1"/>
          <p:nvPr/>
        </p:nvSpPr>
        <p:spPr>
          <a:xfrm>
            <a:off x="3591697" y="3012792"/>
            <a:ext cx="3369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https://arxiv.org/abs/2210.03629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424F2450-88ED-200D-7804-8D9CF3108659}"/>
              </a:ext>
            </a:extLst>
          </p:cNvPr>
          <p:cNvSpPr txBox="1"/>
          <p:nvPr/>
        </p:nvSpPr>
        <p:spPr>
          <a:xfrm>
            <a:off x="3578511" y="3363440"/>
            <a:ext cx="60928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 err="1"/>
              <a:t>Reflexion</a:t>
            </a:r>
            <a:endParaRPr lang="zh-TW" altLang="en-US" sz="24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64B3070-18E7-5559-0294-655C0C1FD0C0}"/>
              </a:ext>
            </a:extLst>
          </p:cNvPr>
          <p:cNvSpPr txBox="1"/>
          <p:nvPr/>
        </p:nvSpPr>
        <p:spPr>
          <a:xfrm>
            <a:off x="3847693" y="5635690"/>
            <a:ext cx="4378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經驗會影響所採取的行動</a:t>
            </a:r>
          </a:p>
        </p:txBody>
      </p:sp>
    </p:spTree>
    <p:extLst>
      <p:ext uri="{BB962C8B-B14F-4D97-AF65-F5344CB8AC3E}">
        <p14:creationId xmlns:p14="http://schemas.microsoft.com/office/powerpoint/2010/main" val="2426001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D8B914-5884-C404-C7A3-C934B55C2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4FF43F-DFE9-1573-1A09-D22914CE9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A80F033-43ED-7EBE-6658-6991B91CD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87" y="225537"/>
            <a:ext cx="10207875" cy="540814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A82ADB4-3D6D-58D7-DC38-0BBFE044A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99" y="1523534"/>
            <a:ext cx="10204890" cy="51089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E69CA803-F9F3-566B-E5BC-1EFDF658DF5F}"/>
              </a:ext>
            </a:extLst>
          </p:cNvPr>
          <p:cNvCxnSpPr>
            <a:cxnSpLocks/>
          </p:cNvCxnSpPr>
          <p:nvPr/>
        </p:nvCxnSpPr>
        <p:spPr>
          <a:xfrm>
            <a:off x="2689412" y="4392707"/>
            <a:ext cx="206188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FDA41AB-9F14-E6C5-00C7-E4D70957433B}"/>
              </a:ext>
            </a:extLst>
          </p:cNvPr>
          <p:cNvCxnSpPr>
            <a:cxnSpLocks/>
          </p:cNvCxnSpPr>
          <p:nvPr/>
        </p:nvCxnSpPr>
        <p:spPr>
          <a:xfrm>
            <a:off x="2689412" y="5100919"/>
            <a:ext cx="206188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57272FFB-F0AF-F861-BBC5-7822540BF1C7}"/>
              </a:ext>
            </a:extLst>
          </p:cNvPr>
          <p:cNvCxnSpPr>
            <a:cxnSpLocks/>
          </p:cNvCxnSpPr>
          <p:nvPr/>
        </p:nvCxnSpPr>
        <p:spPr>
          <a:xfrm>
            <a:off x="1138518" y="1523534"/>
            <a:ext cx="528917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35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12274D2-C4E5-2942-0531-3A62AC9B0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6436" y="3314700"/>
            <a:ext cx="10627014" cy="361686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BDA773F-4B39-D908-6E8D-F0D7C4F59B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922" y="206081"/>
            <a:ext cx="9986868" cy="2876007"/>
          </a:xfrm>
          <a:prstGeom prst="rect">
            <a:avLst/>
          </a:prstGeom>
        </p:spPr>
      </p:pic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9604349A-9669-4D19-5EEE-AF99960987C7}"/>
              </a:ext>
            </a:extLst>
          </p:cNvPr>
          <p:cNvCxnSpPr>
            <a:cxnSpLocks/>
          </p:cNvCxnSpPr>
          <p:nvPr/>
        </p:nvCxnSpPr>
        <p:spPr>
          <a:xfrm>
            <a:off x="5686666" y="5832717"/>
            <a:ext cx="5877805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AEECC7AA-96A9-7A8E-9761-22C4A87476BC}"/>
              </a:ext>
            </a:extLst>
          </p:cNvPr>
          <p:cNvCxnSpPr>
            <a:cxnSpLocks/>
          </p:cNvCxnSpPr>
          <p:nvPr/>
        </p:nvCxnSpPr>
        <p:spPr>
          <a:xfrm>
            <a:off x="2608730" y="6218518"/>
            <a:ext cx="141514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3BFD1A4-8F1C-F1D6-A6ED-F4EC6605839A}"/>
              </a:ext>
            </a:extLst>
          </p:cNvPr>
          <p:cNvSpPr txBox="1"/>
          <p:nvPr/>
        </p:nvSpPr>
        <p:spPr>
          <a:xfrm>
            <a:off x="187557" y="1043919"/>
            <a:ext cx="16853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根據沒有任何記憶的計畫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FA052CC-055D-C8CA-2D3A-FBF3E0ED3284}"/>
              </a:ext>
            </a:extLst>
          </p:cNvPr>
          <p:cNvSpPr txBox="1"/>
          <p:nvPr/>
        </p:nvSpPr>
        <p:spPr>
          <a:xfrm>
            <a:off x="187557" y="4442689"/>
            <a:ext cx="16853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根據有記憶的計畫</a:t>
            </a:r>
          </a:p>
        </p:txBody>
      </p:sp>
      <p:sp>
        <p:nvSpPr>
          <p:cNvPr id="13" name="左大括弧 12">
            <a:extLst>
              <a:ext uri="{FF2B5EF4-FFF2-40B4-BE49-F238E27FC236}">
                <a16:creationId xmlns:a16="http://schemas.microsoft.com/office/drawing/2014/main" id="{D9B5D114-8738-59B3-429C-887351C39434}"/>
              </a:ext>
            </a:extLst>
          </p:cNvPr>
          <p:cNvSpPr/>
          <p:nvPr/>
        </p:nvSpPr>
        <p:spPr>
          <a:xfrm>
            <a:off x="1586051" y="115774"/>
            <a:ext cx="555812" cy="3082088"/>
          </a:xfrm>
          <a:prstGeom prst="leftBrace">
            <a:avLst>
              <a:gd name="adj1" fmla="val 53494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左大括弧 13">
            <a:extLst>
              <a:ext uri="{FF2B5EF4-FFF2-40B4-BE49-F238E27FC236}">
                <a16:creationId xmlns:a16="http://schemas.microsoft.com/office/drawing/2014/main" id="{99AF5175-FB5E-2D9D-F813-23DFFB79D3EE}"/>
              </a:ext>
            </a:extLst>
          </p:cNvPr>
          <p:cNvSpPr/>
          <p:nvPr/>
        </p:nvSpPr>
        <p:spPr>
          <a:xfrm>
            <a:off x="1621909" y="3332924"/>
            <a:ext cx="555812" cy="3082088"/>
          </a:xfrm>
          <a:prstGeom prst="leftBrace">
            <a:avLst>
              <a:gd name="adj1" fmla="val 53494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234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268B4E-8A2B-FC2F-EC56-F5B5C417A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延伸閱讀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BF688F2-D81D-7222-FCA8-116188624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73C2EB8-435B-0FD4-34A2-E0D785FEC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234" y="1258738"/>
            <a:ext cx="8731532" cy="530497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6BC5623-ADA5-61F7-D296-01313B0B7E03}"/>
              </a:ext>
            </a:extLst>
          </p:cNvPr>
          <p:cNvSpPr txBox="1"/>
          <p:nvPr/>
        </p:nvSpPr>
        <p:spPr>
          <a:xfrm>
            <a:off x="5381054" y="757346"/>
            <a:ext cx="7167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/>
              <a:t>Overview paper: </a:t>
            </a:r>
            <a:r>
              <a:rPr lang="zh-TW" altLang="en-US" sz="2400" dirty="0"/>
              <a:t>https://arxiv.org/abs/2309.07864</a:t>
            </a:r>
          </a:p>
        </p:txBody>
      </p:sp>
    </p:spTree>
    <p:extLst>
      <p:ext uri="{BB962C8B-B14F-4D97-AF65-F5344CB8AC3E}">
        <p14:creationId xmlns:p14="http://schemas.microsoft.com/office/powerpoint/2010/main" val="279269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29EF13-BE46-23B9-87B2-30D247F30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未來人類對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的期待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FF028285-97F7-E62E-5603-4E3998030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5338" y="364205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1BEEECFF-0BF8-C7AB-265C-A04A6790C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3325" y="53454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4AE4F00C-09D1-3EE5-D644-58C842ABC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5338" y="217035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DB7FA7EE-171F-274E-34D3-6FBDC5EA1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1986" y="5312059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386E4745-628F-F30E-9285-8FAD8B398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7901" y="858005"/>
            <a:ext cx="839755" cy="839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26B6C32F-A706-0291-07A6-6B91CA938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399" y="2857989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B8518F81-0E94-9C88-147A-8B77BDFEB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61" y="2937298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3C442248-D78C-546C-F9F9-2B0935226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659" y="4084675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196DA515-03FA-456A-5DA1-4FBC16DA34F1}"/>
              </a:ext>
            </a:extLst>
          </p:cNvPr>
          <p:cNvCxnSpPr/>
          <p:nvPr/>
        </p:nvCxnSpPr>
        <p:spPr>
          <a:xfrm>
            <a:off x="2210586" y="3252984"/>
            <a:ext cx="306044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471C4DB3-F6A6-6FFC-8058-D10519DA4D23}"/>
              </a:ext>
            </a:extLst>
          </p:cNvPr>
          <p:cNvCxnSpPr>
            <a:cxnSpLocks/>
          </p:cNvCxnSpPr>
          <p:nvPr/>
        </p:nvCxnSpPr>
        <p:spPr>
          <a:xfrm flipH="1">
            <a:off x="2210585" y="3759947"/>
            <a:ext cx="306044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25F64EA-8AAF-C43A-6EDE-FB345A174933}"/>
              </a:ext>
            </a:extLst>
          </p:cNvPr>
          <p:cNvSpPr txBox="1"/>
          <p:nvPr/>
        </p:nvSpPr>
        <p:spPr>
          <a:xfrm>
            <a:off x="3103214" y="2522656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2E39428-0A1B-56E4-335A-9CFB858435C9}"/>
              </a:ext>
            </a:extLst>
          </p:cNvPr>
          <p:cNvSpPr txBox="1"/>
          <p:nvPr/>
        </p:nvSpPr>
        <p:spPr>
          <a:xfrm>
            <a:off x="5281125" y="4156498"/>
            <a:ext cx="162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u="sng" dirty="0"/>
              <a:t>AI Agent </a:t>
            </a:r>
            <a:endParaRPr lang="zh-TW" altLang="en-US" sz="2800" b="1" u="sng" dirty="0"/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CE20E98A-3754-12BE-3630-9FF0A8D00BDE}"/>
              </a:ext>
            </a:extLst>
          </p:cNvPr>
          <p:cNvCxnSpPr>
            <a:cxnSpLocks/>
          </p:cNvCxnSpPr>
          <p:nvPr/>
        </p:nvCxnSpPr>
        <p:spPr>
          <a:xfrm flipV="1">
            <a:off x="6920971" y="1144145"/>
            <a:ext cx="1999094" cy="2115777"/>
          </a:xfrm>
          <a:prstGeom prst="straightConnector1">
            <a:avLst/>
          </a:prstGeom>
          <a:ln w="571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B8D35EDE-681F-85C9-821C-7606E68E1A32}"/>
              </a:ext>
            </a:extLst>
          </p:cNvPr>
          <p:cNvCxnSpPr>
            <a:cxnSpLocks/>
          </p:cNvCxnSpPr>
          <p:nvPr/>
        </p:nvCxnSpPr>
        <p:spPr>
          <a:xfrm flipV="1">
            <a:off x="6978514" y="2857989"/>
            <a:ext cx="1888667" cy="609600"/>
          </a:xfrm>
          <a:prstGeom prst="straightConnector1">
            <a:avLst/>
          </a:prstGeom>
          <a:ln w="571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E334475E-16F3-639A-B553-4F4D0C19BCD2}"/>
              </a:ext>
            </a:extLst>
          </p:cNvPr>
          <p:cNvCxnSpPr>
            <a:cxnSpLocks/>
          </p:cNvCxnSpPr>
          <p:nvPr/>
        </p:nvCxnSpPr>
        <p:spPr>
          <a:xfrm>
            <a:off x="6983941" y="3605931"/>
            <a:ext cx="1866124" cy="812177"/>
          </a:xfrm>
          <a:prstGeom prst="straightConnector1">
            <a:avLst/>
          </a:prstGeom>
          <a:ln w="571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ED983810-570A-E7C2-7A51-C7B2C301D41E}"/>
              </a:ext>
            </a:extLst>
          </p:cNvPr>
          <p:cNvCxnSpPr>
            <a:cxnSpLocks/>
          </p:cNvCxnSpPr>
          <p:nvPr/>
        </p:nvCxnSpPr>
        <p:spPr>
          <a:xfrm>
            <a:off x="6920971" y="3759947"/>
            <a:ext cx="1999093" cy="2390191"/>
          </a:xfrm>
          <a:prstGeom prst="straightConnector1">
            <a:avLst/>
          </a:prstGeom>
          <a:ln w="571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DA2C1391-D282-2AE4-8575-0F6478B5D86F}"/>
              </a:ext>
            </a:extLst>
          </p:cNvPr>
          <p:cNvSpPr txBox="1"/>
          <p:nvPr/>
        </p:nvSpPr>
        <p:spPr>
          <a:xfrm>
            <a:off x="2425958" y="5397769"/>
            <a:ext cx="3060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很長一段時間後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56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9C27F1-29AC-E2D4-C270-2DFBD995A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 Agent 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25B535-41EF-5CA8-B9E1-748652724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AutoGPT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2"/>
              </a:rPr>
              <a:t>https://github.com/Significant-Gravitas/Auto-GPT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 err="1"/>
              <a:t>AgentGPT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3"/>
              </a:rPr>
              <a:t>https://agentgpt.reworkd.ai/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 err="1"/>
              <a:t>BabyAGI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4"/>
              </a:rPr>
              <a:t>https://github.com/yoheinakajima/babyagi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 err="1"/>
              <a:t>Godmode</a:t>
            </a:r>
            <a:r>
              <a:rPr lang="en-US" altLang="zh-TW" dirty="0"/>
              <a:t>: </a:t>
            </a:r>
            <a:r>
              <a:rPr lang="en-US" altLang="zh-TW" dirty="0">
                <a:hlinkClick r:id="rId5"/>
              </a:rPr>
              <a:t>https://godmode.space/?ref=futuretools.io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70047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B3562C-11BA-2F39-01EC-81CCAC6A4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32509E-8B15-D6AA-EE41-FE89E4F2E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由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村民組成的虛擬村莊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9B033FB-2EA7-61F7-7703-BF646641C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D54F451-5670-E354-2834-0ED7507FC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186" y="1418044"/>
            <a:ext cx="9823628" cy="51665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FF5FA1A-4306-39FA-5454-DACD8AB1578B}"/>
              </a:ext>
            </a:extLst>
          </p:cNvPr>
          <p:cNvSpPr txBox="1"/>
          <p:nvPr/>
        </p:nvSpPr>
        <p:spPr>
          <a:xfrm>
            <a:off x="8624596" y="399564"/>
            <a:ext cx="35674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https://arxiv.org/abs/2304.03442</a:t>
            </a:r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B3401E0-69A4-DC12-4880-6EB6998CB2F3}"/>
              </a:ext>
            </a:extLst>
          </p:cNvPr>
          <p:cNvSpPr txBox="1"/>
          <p:nvPr/>
        </p:nvSpPr>
        <p:spPr>
          <a:xfrm>
            <a:off x="6811347" y="45522"/>
            <a:ext cx="7203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https://youtu.be/G44Lkj7XDsA?si=cMbKG3tqPbIgnnBq</a:t>
            </a:r>
          </a:p>
        </p:txBody>
      </p:sp>
    </p:spTree>
    <p:extLst>
      <p:ext uri="{BB962C8B-B14F-4D97-AF65-F5344CB8AC3E}">
        <p14:creationId xmlns:p14="http://schemas.microsoft.com/office/powerpoint/2010/main" val="52343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6C5088-FB87-CA9B-80AD-D15588448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會自己玩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Minecraft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4A74867-A08F-095F-6F78-A5C33B02D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5941531-0835-0A53-08C3-289DE1CD0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8317" y="1690688"/>
            <a:ext cx="8575366" cy="493083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814151BE-9A6F-F168-1F79-5A6526C7A32B}"/>
              </a:ext>
            </a:extLst>
          </p:cNvPr>
          <p:cNvSpPr txBox="1"/>
          <p:nvPr/>
        </p:nvSpPr>
        <p:spPr>
          <a:xfrm>
            <a:off x="7596857" y="1246127"/>
            <a:ext cx="6092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Voyager: 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https://arxiv.org/abs/2305.16291</a:t>
            </a:r>
          </a:p>
        </p:txBody>
      </p:sp>
    </p:spTree>
    <p:extLst>
      <p:ext uri="{BB962C8B-B14F-4D97-AF65-F5344CB8AC3E}">
        <p14:creationId xmlns:p14="http://schemas.microsoft.com/office/powerpoint/2010/main" val="1892682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F06034-AFA5-93EA-C515-05D00868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由語言模型操控的機器人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6E07852-3FEF-73A7-5BAA-2A592AB6DA29}"/>
              </a:ext>
            </a:extLst>
          </p:cNvPr>
          <p:cNvSpPr txBox="1"/>
          <p:nvPr/>
        </p:nvSpPr>
        <p:spPr>
          <a:xfrm>
            <a:off x="6718293" y="6308209"/>
            <a:ext cx="6092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https://youtu.be/Sq1QZB5baNw?si=-TEsPeUqTvhlS60E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24122CDD-4729-E498-584A-F7633D76A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457" y="1680536"/>
            <a:ext cx="7506748" cy="4496427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B956F53B-00B7-F6DA-F6C4-E0EB05997E50}"/>
              </a:ext>
            </a:extLst>
          </p:cNvPr>
          <p:cNvSpPr txBox="1"/>
          <p:nvPr/>
        </p:nvSpPr>
        <p:spPr>
          <a:xfrm>
            <a:off x="838200" y="2475914"/>
            <a:ext cx="1674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800" b="1" u="sng" dirty="0"/>
              <a:t>Figure 01</a:t>
            </a:r>
            <a:endParaRPr lang="zh-TW" alt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878393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F06034-AFA5-93EA-C515-05D00868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由語言模型操控的機器人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35AA9C5-DE55-9910-8C82-E6B09076D036}"/>
              </a:ext>
            </a:extLst>
          </p:cNvPr>
          <p:cNvSpPr txBox="1"/>
          <p:nvPr/>
        </p:nvSpPr>
        <p:spPr>
          <a:xfrm>
            <a:off x="7677441" y="681037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https://innermonologue.github.io/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34DC478-DC7C-5911-1B44-9C61361663A9}"/>
              </a:ext>
            </a:extLst>
          </p:cNvPr>
          <p:cNvSpPr txBox="1"/>
          <p:nvPr/>
        </p:nvSpPr>
        <p:spPr>
          <a:xfrm>
            <a:off x="7677441" y="1050369"/>
            <a:ext cx="62209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https://arxiv.org/abs/2207.05608</a:t>
            </a:r>
          </a:p>
        </p:txBody>
      </p:sp>
      <p:pic>
        <p:nvPicPr>
          <p:cNvPr id="3" name="im_teaser_compressed">
            <a:hlinkClick r:id="" action="ppaction://media"/>
            <a:extLst>
              <a:ext uri="{FF2B5EF4-FFF2-40B4-BE49-F238E27FC236}">
                <a16:creationId xmlns:a16="http://schemas.microsoft.com/office/drawing/2014/main" id="{BB02773E-3E8D-BE1A-2404-B54DA884E3F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51692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9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CD370D0B-4B17-D814-4E57-14ABCFEB9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221" y="365125"/>
            <a:ext cx="6888190" cy="625961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0104BFE-4F7A-8F5D-850F-2E173E302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540624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用大型語言模型開自駕車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A01159B-2D7B-63EE-DD8A-2219519410F6}"/>
              </a:ext>
            </a:extLst>
          </p:cNvPr>
          <p:cNvSpPr txBox="1"/>
          <p:nvPr/>
        </p:nvSpPr>
        <p:spPr>
          <a:xfrm>
            <a:off x="894183" y="1690687"/>
            <a:ext cx="33978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Talk2Drive 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https://arxiv.org/abs/2312.09397</a:t>
            </a:r>
          </a:p>
        </p:txBody>
      </p:sp>
    </p:spTree>
    <p:extLst>
      <p:ext uri="{BB962C8B-B14F-4D97-AF65-F5344CB8AC3E}">
        <p14:creationId xmlns:p14="http://schemas.microsoft.com/office/powerpoint/2010/main" val="3808710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</TotalTime>
  <Words>1214</Words>
  <Application>Microsoft Office PowerPoint</Application>
  <PresentationFormat>寬螢幕</PresentationFormat>
  <Paragraphs>196</Paragraphs>
  <Slides>27</Slides>
  <Notes>13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5" baseType="lpstr">
      <vt:lpstr>Lucida Grande</vt:lpstr>
      <vt:lpstr>微軟正黑體</vt:lpstr>
      <vt:lpstr>Aptos</vt:lpstr>
      <vt:lpstr>Arial</vt:lpstr>
      <vt:lpstr>Calibri</vt:lpstr>
      <vt:lpstr>Calibri Light</vt:lpstr>
      <vt:lpstr>Roboto</vt:lpstr>
      <vt:lpstr>1_Office 佈景主題</vt:lpstr>
      <vt:lpstr>以大型語言 模型打造的 AI Agent</vt:lpstr>
      <vt:lpstr>今日多數人使用 AI 的方式</vt:lpstr>
      <vt:lpstr>未來人類對 AI 的期待</vt:lpstr>
      <vt:lpstr>AI Agent </vt:lpstr>
      <vt:lpstr>由 AI 村民組成的虛擬村莊</vt:lpstr>
      <vt:lpstr>會自己玩 Minecraft 的 AI</vt:lpstr>
      <vt:lpstr>由語言模型操控的機器人</vt:lpstr>
      <vt:lpstr>由語言模型操控的機器人</vt:lpstr>
      <vt:lpstr>用大型語言模型開自駕車</vt:lpstr>
      <vt:lpstr>PowerPoint 簡報</vt:lpstr>
      <vt:lpstr>有記憶的 ChatGPT </vt:lpstr>
      <vt:lpstr>有記憶的 ChatGPT </vt:lpstr>
      <vt:lpstr>又要講芙莉蓮的故事了 ……</vt:lpstr>
      <vt:lpstr>逃脫用「哥列姆」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延伸閱讀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Agent 代理人</dc:title>
  <dc:creator>Hung-yi Lee</dc:creator>
  <cp:lastModifiedBy>Hung-yi Lee</cp:lastModifiedBy>
  <cp:revision>61</cp:revision>
  <dcterms:created xsi:type="dcterms:W3CDTF">2024-03-14T16:18:25Z</dcterms:created>
  <dcterms:modified xsi:type="dcterms:W3CDTF">2024-04-11T17:52:41Z</dcterms:modified>
</cp:coreProperties>
</file>

<file path=docProps/thumbnail.jpeg>
</file>